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9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74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4F36-2285-450E-AEE4-1D9DAA064E73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3D21C-FAE3-44A7-BB4C-90F12F6A9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A95329-121C-4918-B6BE-F084938AA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2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DE0B6-289F-485B-A588-D20A07E0BC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99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DE0B6-289F-485B-A588-D20A07E0BC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DE0B6-289F-485B-A588-D20A07E0BC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57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DE0B6-289F-485B-A588-D20A07E0BC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45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B87-7D74-4758-94B5-0D4A5929C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12954-E334-4539-A353-3695074EA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8B3A4-88FD-4289-8806-FC60AE68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1F9B-FED2-4BA0-8575-8B04CB6B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F68D-460F-4505-94FD-C8F0B24B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5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D542-96E8-401F-BE71-71EA75DF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77464-9B9E-4DD1-BF2C-AEA8F5D70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B305A-0E7D-4164-B8FA-2F70ECF5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50FCE-16A8-4B00-830B-8A3737BE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A164-F44E-4402-86C0-D62E745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0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5F78-C5A2-4357-94F1-1FF1160B8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E743A-EE47-46A6-910A-D90932550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F427-8B6E-48B5-BC60-E1D78690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8166E-3974-4515-A7F0-78DC27AC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D724D-FCE6-4394-A159-AD3A7162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1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F65E-70A2-4DD3-9F73-F86690A1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BB1F3-3D6D-4CBB-8B1C-9D49DA313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6F24-C251-4E23-AC28-37F0B338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1A30-1DEC-4A07-B04C-009C0A3CAD3E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84016-45F0-42ED-A766-BAE7A3CF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6BB8-5B67-4CD2-8D72-B083097C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7864-6763-40BD-BCB0-28EE965B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B685-2C9E-472C-AD71-762F925A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BF0A8-C7BC-4F54-BE76-4B8FC23A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837B-2B1E-478E-ADAD-F59E77EE2032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446E4-C2B1-415B-AD4E-8A563BF7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00397-E2AC-467F-81F8-6D01CF65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0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19C5-E5EB-4ED1-8D6B-4DAEF841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CDF7F-1A9E-4C8A-92B5-B037A643E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1637F-F2C2-4E8E-8EF3-99CB64EC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D35E-D722-42C5-8303-D3EF8A8C4387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7051-DB05-4891-9D42-74B66CE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2F8CE-B489-4DBC-B583-3F351F8B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24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CA0F-514E-4DE9-9795-702522D4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D536-4651-4DBE-AC74-A82AAC0BE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E5938-06C4-4BF6-B269-880E57060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98D6-55F6-4F98-88F4-AAD85A19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C1EB-DB6E-4701-95C3-B13C336C5DB7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50E5E-7231-459E-85C1-816E0247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9DEA4-E5AD-4BF8-96AD-513219EB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16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125B-3118-4BBD-8128-E1670B42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7AFA1-E77F-4AB4-B749-AEEF54EA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073A9-3089-4C83-8409-30DECA81F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0F45D-0669-4DF6-AFF5-7F67D2905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03093-D58C-48EC-AEE1-7F7F838E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FAD40-DCFF-4045-8DEA-11C9A413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5EFF-23CA-4B54-8E4A-86BF49634E68}" type="datetime1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0E76C-6D53-422D-8DB7-292C6828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0A696-4F3F-4BD5-9B22-4AAE7281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72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1214-ECC6-478B-BBC7-B7B1E88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DD849-A5AE-40FC-BAC4-22EA97DA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B2D0-C81A-4A4E-8666-F39AB532646B}" type="datetime1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7D35F-36B9-4C5D-A417-B41D72FD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0B533-84FD-4FC7-8AD9-85407D6D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A2D52-6916-49AC-BBB4-8E8B2149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DA76-6893-4177-BA8D-E95F4730AB44}" type="datetime1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0EE7D-4DB0-47FA-8ADD-62658F04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DAB0-3041-4198-A07D-2AF89365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8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821F-249E-405D-8E0D-B37236B4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2699-4BCB-48A2-AE9D-9F191F59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5C03C-121F-433C-BE95-D121995D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B8945-19C8-4044-8AA0-32294B535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B84A-F57C-4F27-8F38-59B9239AAAD9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A87F4-B701-4F71-8F41-BC757428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A2A4C-422D-4554-A44A-8C978D68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0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862-F052-4D5F-B5D1-7E6A0D43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FC37-1752-4034-B395-305E65878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4DDE8-8FAC-442C-8690-1A4A0871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815A-0064-4DA1-B3F8-3A3BE05F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E9FD2-0AC2-4381-B20B-FB3D825D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6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9A4C-F6DC-4FC4-A0FD-50407943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F086E-DCDB-42D6-93DB-B962C9078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772F6-B15D-4937-A28B-17B1CDDC0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5F2C5-706A-4610-8A25-52E7BA7B9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3869-D0EF-4435-BB1F-33106E71C95F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1B9C6-63B6-4F37-85AF-D8D292F9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6A6C-92C0-40E2-A112-04B1F247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4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3CB2-1959-4FA6-A13E-92AD9E16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A22D-D633-4B8B-9D83-C42E9E917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332B8-D518-4A0E-B119-48BB1662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565C-FD7D-4860-8B5C-64E2539B6493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955EF-1CED-4835-A4A8-C8881BF8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EE76B-4469-47CE-BB62-CAFB10B2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9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1A6A9-C034-4373-8631-A21D61378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69F28-70EC-4294-BE6F-F997360E4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A43B-AAC1-4469-AF2D-912905B0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455E-2E14-48B5-BE52-4A779F526C55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86F48-E7DD-4FA1-AC80-61CE4C45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73D5C-2DBB-4C19-A73B-7FC32FFD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07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8EE4-466A-4E4A-8C2D-212261B35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4445-03B1-4D5C-9EA5-9168CC1A5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D334-A7EB-4394-80C9-A2D234D6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8F0DF7-E5FB-4D16-A346-0E44FF6C408C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E23F-4002-4B46-9631-3F815930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CD732-2430-47E1-AAC2-6DCED31C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EA5157-336D-4431-8C59-595B01E6B2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6384-6D19-443D-8F12-5AC96BEE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8FA1-AB27-4210-AAEB-A1D4D5EEC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DD6ED-A909-4AAE-A2D3-252BE9EB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AB6B58-93BF-4055-B73D-A86E0331DD80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EF6C-6E48-46AD-B6A8-457C2BEB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0ADBD-CF13-44E2-B258-D82E6CCB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EA5157-336D-4431-8C59-595B01E6B2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17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A25A-FC99-4734-8075-E2E7DC1F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C11BB-70F0-4B47-B791-84DD02221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731E8-3443-44A0-8F64-47F0B0EA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602840-C5A2-4021-8D8E-F212F7824E8E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433C-6648-4AC4-80F5-98E685FE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8FA0-E8A5-408E-8808-7A17B95B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EA5157-336D-4431-8C59-595B01E6B2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2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80F1-6708-47E2-A2F6-375A7B86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939EF-F35B-40D3-A16C-04EBD9292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EE928-AC3D-4DC0-80D0-2FF28FE2D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4E4B4-BC63-46DA-9210-90EDFC21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7643-21AD-49C9-85EB-388F891389C2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EBA1-4A0B-4A02-B4FB-8B5321D8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D5271-F8FC-426A-A13F-49571027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31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F27A-9783-4B05-91D9-04A28476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BDDD2-0904-40E0-9638-9FD08E3BB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D5278-417B-4482-ACFB-7D6621848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47ECA-5448-4048-90C7-B3140CDCE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36B9B-F169-4B3C-9CC1-A19726749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31BF5-D829-4BC6-BFAA-8D81B142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A79A-0742-45FD-9BF5-27FDF3B99398}" type="datetime1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C522B-55FA-4A93-A165-3819F74B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3F6AA-0CEB-4AD5-9FAF-5E70F100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63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8BC7-2E39-4A35-85A0-0FE849A9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D4C09-9D1F-43CA-B5B0-B9321E3F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4EC0063-6863-4274-A03D-8C2724346C7A}" type="datetime1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A7F3D-37E7-48AA-8565-54A72651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004D7-99C0-41F0-8B51-44CD1893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EA5157-336D-4431-8C59-595B01E6B2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47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A41F3-CC7F-4E8D-B15B-97EEED89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EA6C-AABD-46C0-A19A-F10BE2A3B5FC}" type="datetime1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909CC-83B7-4010-9207-F1CB03FA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599FA-7AA3-47AE-BB99-ACEFD67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0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869D-30BD-4DF9-80E6-6602664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7EF16-4521-42B6-B1E9-C152EC0A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FEC1-CC09-423A-8245-909C7521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B02D-660D-4C78-BBCA-4EB71B7E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9ADE3-4B31-43D4-BC68-3A35AF30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7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F084-F401-4CA5-AF6D-60641935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C850-CC1E-4D12-B563-192E22FA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7277A-CA8C-46BB-84B0-09E25ABD3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C891D-ACED-4BAB-BF59-C84AC078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730B-9D3B-4FED-94D1-305954CFD226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E7C1-92DE-4B63-A7B1-DD864264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2241D-7D66-486F-ACC0-D67CB28C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4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D932-6AF1-435E-8CF9-562BE7BE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6C5AA-52C1-4DF0-8FDF-71201443C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424E5-0DC0-400C-B755-8C1912A2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B5704-5E81-4DC7-A05E-EB59754D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FD56-434C-4EC5-9BC4-696FA02FD364}" type="datetime1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6589A-EF96-4503-B0AB-D8F26BDA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FC8AF-9377-430B-BF89-29C7D937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7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A62D-8508-4BF3-B00A-50E700FD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5B364-8B02-4297-A781-92FBB6A46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E2B0-0775-44DE-93FF-72A76B7C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9A25-7146-47F5-9876-E1DB9264BB56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5D2BE-7997-477F-B49A-32E0949B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0DFFD-8D8E-4657-A84F-9FB74D1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8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F0800-45A8-40C8-994F-49FAB1BBD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BBC8D-7D6E-408D-A29C-19A9AEF5B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EFE51-2641-4825-B0F9-800DA8CF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1117-CA78-4F2D-BA75-2111804C24A4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6B7E-FC24-4586-A3B7-6F1946A8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1AA6-95C9-41C9-8C87-8CE97195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3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1595-9F0F-485C-984B-81D5F731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FCE9-32C2-41F8-8A6D-941C27F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3121E-E5DF-4521-922E-B3027F3A0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0EBFA-44DA-430A-BC1E-7D9C5B87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80623-6208-4375-A32F-3F05A632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B70F-4507-4A88-AB3A-00DBEC6F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0799-AFD9-4986-AD0A-EEF36B8B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426F4-D7F0-4BA0-9223-ED7833F1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ACC5F-3BBF-4EAD-BAC5-B6BF664D6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A6C9E-EC8C-4FE9-8351-7F7FA846B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8D2F8-6CB9-4831-B9C6-50DC22A3C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85DB8-F128-44AB-8A10-6A2EAC51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0B401-88A8-488F-B8EB-6570FEC6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4B418-545C-48C4-938A-23ABC4B6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2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3102-AE6A-429E-B369-F8FFCA07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164DA-0465-4167-B049-81BFB7CB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34D9-4F59-4753-8640-51BCA96E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5DEA3-5DB8-4404-997C-E8803854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32746-CD39-4B93-9498-B1E445C6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07A9A-0929-452F-AEC8-0BA41C6F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7E859-E350-4858-A3D9-3FA6B97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2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A004-E0A5-474A-94A5-3D034E67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1CE1-51A2-43B6-A002-A5AAA40FC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473B2-60A6-4FA2-AF91-5CB5289E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DDF9-FCE3-4F74-BE0A-81E1F2A4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46A67-F0A5-4950-9A53-A52E5B91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53EAD-C074-41F1-A065-F1C8947C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3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5019-1276-4693-9754-1FFD7353E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7206D-65F4-4CD9-8A90-3C4132CC2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027D-6EB4-4439-95B4-2A86372F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54325-C350-4AED-AF6B-7B130FD2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F30C-E72B-4880-874E-08DE68CC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CFADC-FDDC-45CC-9991-57E11220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554DE-2B75-4E14-85FE-CB59C6D9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31BE8-210A-45B4-9D09-3CD90FA22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8A2D-3324-48B1-8277-CB6637915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E6EA2-63DA-43A3-AD08-01F567A2379C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A473-3852-42B2-8D56-70D4E3921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7964C-1454-4B1B-9743-2B3FF6FB0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544C8-6FA0-464F-8EAF-E32FFFB3F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7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FED07-1738-46BC-903F-5424E2B4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23466-1DB5-4411-AFA9-32309409A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043E8-F2F3-4836-86FB-612BEE6A7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3D69-8F94-43AC-A75E-35D7BCBDD6C9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6621-AFBA-4C33-8F43-706CDEDFC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4273-B9CE-4C4A-BD32-3971901A8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DFFF-FFEF-43FB-B8FB-95FC4F241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4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45AF1-456A-42B6-9E55-8C8C8DE3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73DA6-E11A-4806-8B6C-3C134C89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FBBD6-4DE8-4F00-AA67-2CFD38F8C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AEB4B-1036-44A3-957F-B2154F3F0941}" type="datetime1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F35D-FE04-4CCF-8EB4-CE816F55B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793F5-8F2D-4974-8DB7-3168D514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5157-336D-4431-8C59-595B01E6B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60.png"/><Relationship Id="rId7" Type="http://schemas.openxmlformats.org/officeDocument/2006/relationships/image" Target="../media/image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10E289-0A0E-4D1F-BB81-FC594ADF9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" t="12122" r="14545" b="4108"/>
          <a:stretch/>
        </p:blipFill>
        <p:spPr>
          <a:xfrm>
            <a:off x="166255" y="831272"/>
            <a:ext cx="10252364" cy="57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4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8A0A8-3E55-4EFA-A8B4-B6CCA08BA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" t="13333" r="15682" b="8417"/>
          <a:stretch/>
        </p:blipFill>
        <p:spPr>
          <a:xfrm>
            <a:off x="221672" y="914400"/>
            <a:ext cx="10058401" cy="53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856AC-BD02-4C6E-8702-1ABAC94C0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14815" r="16439" b="9360"/>
          <a:stretch/>
        </p:blipFill>
        <p:spPr>
          <a:xfrm>
            <a:off x="323272" y="1016000"/>
            <a:ext cx="9864437" cy="5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659CD-B177-4429-9CA5-D1A3DC21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" t="14950" r="15758" b="9764"/>
          <a:stretch/>
        </p:blipFill>
        <p:spPr>
          <a:xfrm>
            <a:off x="249382" y="1025236"/>
            <a:ext cx="10021454" cy="51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79B96-BEAD-4FA5-8FDE-F0220CCCA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" t="13872" r="16440" b="8552"/>
          <a:stretch/>
        </p:blipFill>
        <p:spPr>
          <a:xfrm>
            <a:off x="267854" y="951344"/>
            <a:ext cx="9919855" cy="53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5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EDF58-96AF-433F-886E-FBED6786C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16027" r="17651" b="8013"/>
          <a:stretch/>
        </p:blipFill>
        <p:spPr>
          <a:xfrm>
            <a:off x="323272" y="1099127"/>
            <a:ext cx="9716655" cy="52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4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0F356-FA28-41E9-B659-4A7212CA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" t="14412" r="17046" b="7339"/>
          <a:stretch/>
        </p:blipFill>
        <p:spPr>
          <a:xfrm>
            <a:off x="286327" y="988291"/>
            <a:ext cx="9827492" cy="53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1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12826-5A3B-421D-B27F-91A1892C3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" t="13738" r="15531" b="7205"/>
          <a:stretch/>
        </p:blipFill>
        <p:spPr>
          <a:xfrm>
            <a:off x="397164" y="942108"/>
            <a:ext cx="9901381" cy="54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3D9A7-D9E7-4EF8-85CA-1ECB4BFB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6027" r="17424" b="10572"/>
          <a:stretch/>
        </p:blipFill>
        <p:spPr>
          <a:xfrm>
            <a:off x="304800" y="1099126"/>
            <a:ext cx="9762836" cy="5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7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B4A38-2078-4E96-9D7C-34224C1C6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" t="14276" r="16061" b="8956"/>
          <a:stretch/>
        </p:blipFill>
        <p:spPr>
          <a:xfrm>
            <a:off x="295564" y="979055"/>
            <a:ext cx="9938327" cy="52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3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95D3F-837F-441D-9D30-BA423D55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" t="14411" r="15909" b="8821"/>
          <a:stretch/>
        </p:blipFill>
        <p:spPr>
          <a:xfrm>
            <a:off x="286327" y="988291"/>
            <a:ext cx="9966038" cy="52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5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629B1-0C4B-40B8-884B-0FA702421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13738" r="15303" b="7609"/>
          <a:stretch/>
        </p:blipFill>
        <p:spPr>
          <a:xfrm>
            <a:off x="240144" y="942108"/>
            <a:ext cx="10086111" cy="53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12C6E-C657-4380-8B73-25542FD1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" t="14950" r="17348" b="6936"/>
          <a:stretch/>
        </p:blipFill>
        <p:spPr>
          <a:xfrm>
            <a:off x="267854" y="1025236"/>
            <a:ext cx="9809019" cy="53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05AFE-4568-40EF-A7FF-0390435A0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" t="14141" r="20227" b="10438"/>
          <a:stretch/>
        </p:blipFill>
        <p:spPr>
          <a:xfrm>
            <a:off x="240144" y="969818"/>
            <a:ext cx="9485747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5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A6964-DDFD-4ADF-8157-6A054616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 t="15623" r="16666" b="7879"/>
          <a:stretch/>
        </p:blipFill>
        <p:spPr>
          <a:xfrm>
            <a:off x="277091" y="1071418"/>
            <a:ext cx="9882910" cy="5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439D60-9EE2-443C-A7C6-82B4E5FB2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t="14546" r="17424" b="7340"/>
          <a:stretch/>
        </p:blipFill>
        <p:spPr>
          <a:xfrm>
            <a:off x="360218" y="997527"/>
            <a:ext cx="9707418" cy="53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C548D0-29D8-4B06-83AC-3BA0307FB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" t="15219" r="17273" b="10034"/>
          <a:stretch/>
        </p:blipFill>
        <p:spPr>
          <a:xfrm>
            <a:off x="286326" y="1043708"/>
            <a:ext cx="9799783" cy="51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1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C2BF5-8DE2-4A51-BF4D-2F6478487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t="14816" r="16136" b="8687"/>
          <a:stretch/>
        </p:blipFill>
        <p:spPr>
          <a:xfrm>
            <a:off x="314036" y="1016000"/>
            <a:ext cx="9910619" cy="5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25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B5931-FCA1-4F1A-A448-8EA4D03C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scale cost function learning for path planning using deep inverse reinforcement learning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Wulfmeier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et. al (IJRR 2017)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D65C5-44DF-407F-95CD-A8ACF128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Sean Liu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8B3A953-C368-48FC-8974-335B0FF3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" y="5601903"/>
            <a:ext cx="3429061" cy="768417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55392FF-EA54-4BFD-BDB7-EF2B5A01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76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7975-46F7-4B66-9DBF-4DEC78C7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IRL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A4D6-D2E5-4539-9B02-28458CA2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handcraft cost/reward functions</a:t>
            </a:r>
          </a:p>
          <a:p>
            <a:r>
              <a:rPr lang="en-US" dirty="0"/>
              <a:t>Mapping between sensory input data and cost very complex</a:t>
            </a:r>
          </a:p>
          <a:p>
            <a:r>
              <a:rPr lang="en-US" dirty="0"/>
              <a:t>IRL tries to best model underlying reward based on learning from demonstration (</a:t>
            </a:r>
            <a:r>
              <a:rPr lang="en-US" dirty="0" err="1"/>
              <a:t>LfD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0C1BF-C874-4A86-8B17-B2CA3FFC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B274-89CB-4BCD-AC91-F116EACA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Maximum Entropy Deep Inverse Reinforcement Learning (MEDIRL)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ADDC-78D1-4C97-86AF-99A78CE7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Non-parametric state-of-the-art IRL methods do not scale well</a:t>
            </a:r>
          </a:p>
          <a:p>
            <a:pPr lvl="1"/>
            <a:r>
              <a:rPr lang="en-US" dirty="0"/>
              <a:t>Gaussian Processes based IRL (GPIRL) have runtimes that scale with the size of the dataset</a:t>
            </a:r>
          </a:p>
          <a:p>
            <a:r>
              <a:rPr lang="en-US" dirty="0"/>
              <a:t>Maximum Entropy IRL assumes linearity, which is usually not sufficient and limiting</a:t>
            </a:r>
          </a:p>
          <a:p>
            <a:r>
              <a:rPr lang="en-US" dirty="0"/>
              <a:t>Goal: design a model tractable for large-scale, real-world autonomous vehicle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0FC1B-100B-4FC4-9B21-BD41A8D0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9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E00B-D969-45DA-A357-9927CA59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 (</a:t>
            </a:r>
            <a:r>
              <a:rPr lang="en-US" dirty="0" err="1"/>
              <a:t>MaxEnt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81452-6AE9-48F5-958B-96A89B5FB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Entropy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i="1" dirty="0"/>
                  <a:t>Principle of Maximum Entropy:</a:t>
                </a:r>
                <a:r>
                  <a:rPr lang="en-US" b="1" i="1" dirty="0">
                    <a:sym typeface="Wingdings" panose="05000000000000000000" pitchFamily="2" charset="2"/>
                  </a:rPr>
                  <a:t> best model of current state of knowledge is the one with largest entropy</a:t>
                </a:r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Example: Bag with 3 marbles (red, green, blue)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Scenario A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all unknown:</a:t>
                </a:r>
              </a:p>
              <a:p>
                <a:pPr marL="0" indent="0" algn="ctr">
                  <a:buNone/>
                </a:pPr>
                <a:r>
                  <a:rPr lang="en-US" dirty="0"/>
                  <a:t>Maximum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Scenario B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unknown</a:t>
                </a:r>
              </a:p>
              <a:p>
                <a:pPr marL="0" indent="0" algn="ctr">
                  <a:buNone/>
                </a:pPr>
                <a:r>
                  <a:rPr lang="en-US" dirty="0"/>
                  <a:t>Maximum entropy: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681452-6AE9-48F5-958B-96A89B5FB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1217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9281-B2A7-4D2E-8555-5E959C2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60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F7375-BA15-442E-A645-963830A5B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" t="13468" r="14849" b="7206"/>
          <a:stretch/>
        </p:blipFill>
        <p:spPr>
          <a:xfrm>
            <a:off x="258618" y="923636"/>
            <a:ext cx="10123055" cy="54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4AE6-2338-4938-96F5-3936DBCB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Maximum Entropy for Trajectories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197C7-DF6A-41A2-82C1-58A70129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5191582-BD6A-44A7-B0CC-B1AB429E8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1912" y="1479116"/>
                <a:ext cx="6468176" cy="4630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Trajectory: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ϛ</m:t>
                      </m:r>
                      <m:r>
                        <a:rPr kumimoji="0" lang="el-G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State Feature Vector: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Feature Count: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5191582-BD6A-44A7-B0CC-B1AB429E8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912" y="1479116"/>
                <a:ext cx="6468176" cy="4630469"/>
              </a:xfrm>
              <a:prstGeom prst="rect">
                <a:avLst/>
              </a:prstGeom>
              <a:blipFill>
                <a:blip r:embed="rId2"/>
                <a:stretch>
                  <a:fillRect l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264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51BC-A693-4251-AE44-D3E9EE78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Principle of Maximum Entropy for Trajectories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B56D6-6ACD-43EC-8FA9-311862E8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26139"/>
                <a:ext cx="10515600" cy="2996632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Result (Principle of Maximum Entropy):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9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4000" b="0" i="1" smtClean="0">
                                  <a:latin typeface="Cambria Math" panose="02040503050406030204" pitchFamily="18" charset="0"/>
                                </a:rPr>
                                <m:t>ϛ</m:t>
                              </m:r>
                            </m:e>
                            <m:e>
                              <m: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</m:e>
                        <m:sup>
                          <m:r>
                            <a:rPr lang="en-US" sz="39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9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9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4000" b="0" i="1" smtClean="0">
                                  <a:latin typeface="Cambria Math" panose="02040503050406030204" pitchFamily="18" charset="0"/>
                                </a:rPr>
                                <m:t>ϛ</m:t>
                              </m:r>
                              <m:r>
                                <a:rPr lang="en-US" sz="39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39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en-US" sz="3900" b="1" dirty="0"/>
              </a:p>
              <a:p>
                <a:pPr marL="0" indent="0" algn="ctr">
                  <a:buNone/>
                </a:pPr>
                <a:r>
                  <a:rPr lang="en-US" dirty="0"/>
                  <a:t>(Probability for user preference along any given trajectory is proportional to the exponential to the reward along its path)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B56D6-6ACD-43EC-8FA9-311862E8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26139"/>
                <a:ext cx="10515600" cy="2996632"/>
              </a:xfrm>
              <a:blipFill>
                <a:blip r:embed="rId2"/>
                <a:stretch>
                  <a:fillRect l="-1217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11F5-C294-4803-93C1-8955FEC5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329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A450-E6A9-406E-A045-DF770387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 Inverse Reinforcement Learning (</a:t>
            </a:r>
            <a:r>
              <a:rPr lang="en-US" dirty="0" err="1"/>
              <a:t>MaxEnt</a:t>
            </a:r>
            <a:r>
              <a:rPr lang="en-US" dirty="0"/>
              <a:t> IRL)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F13E-89C3-42BB-B656-F473390F6F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4522" y="1451000"/>
                <a:ext cx="3229277" cy="1325563"/>
              </a:xfrm>
              <a:noFill/>
              <a:ln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F13E-89C3-42BB-B656-F473390F6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4522" y="1451000"/>
                <a:ext cx="3229277" cy="1325563"/>
              </a:xfrm>
              <a:blipFill>
                <a:blip r:embed="rId2"/>
                <a:stretch>
                  <a:fillRect b="-274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8A1E7-F3CD-4AD3-BAF7-8DC8AFFE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D8443BC-EA8D-4D98-9C1C-19C78492EE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2479123"/>
                <a:ext cx="10515599" cy="38940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Goal: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Maximize log-likelihood of the demonstrated trajectories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argmax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𝑳</m:t>
                      </m:r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argmax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argmax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</m:sub>
                        <m:sup/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</m:fun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argmax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log</m:t>
                          </m:r>
                        </m:fName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𝐚𝐫𝐠𝐦𝐚𝐱</m:t>
                          </m:r>
                        </m:e>
                        <m:sub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𝜽</m:t>
                          </m:r>
                        </m:sub>
                      </m:sSub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𝑫</m:t>
                          </m:r>
                        </m:sub>
                      </m:sSub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𝑳</m:t>
                          </m:r>
                        </m:e>
                        <m:sub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</m:t>
                          </m:r>
                        </m:sub>
                      </m:sSub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(Loss function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𝑳</m:t>
                    </m:r>
                    <m:d>
                      <m:d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𝜽</m:t>
                        </m:r>
                      </m:e>
                    </m:d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split into a demonstration term and regularization term)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(only consider demonstration term for gradient calculation)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D8443BC-EA8D-4D98-9C1C-19C78492E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479123"/>
                <a:ext cx="10515599" cy="3894054"/>
              </a:xfrm>
              <a:prstGeom prst="rect">
                <a:avLst/>
              </a:prstGeom>
              <a:blipFill>
                <a:blip r:embed="rId3"/>
                <a:stretch>
                  <a:fillRect l="-638" t="-2978" b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329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0981-808D-4D69-87F5-903B8E0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MaxEnt</a:t>
            </a:r>
            <a:r>
              <a:rPr lang="en-US" dirty="0"/>
              <a:t> IRL vs. MEDIRL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C73E0-F319-47F3-B32B-BBA75FF0F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373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Gradient of loss function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C73E0-F319-47F3-B32B-BBA75FF0F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37339"/>
              </a:xfrm>
              <a:blipFill>
                <a:blip r:embed="rId2"/>
                <a:stretch>
                  <a:fillRect l="-1217" t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92342-DC2B-45B0-A3AB-BE7B7FBF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17AF4B-1AAA-4132-90F4-793A2C04B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62964"/>
                <a:ext cx="4176562" cy="26180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MaxEnt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IRL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Assumption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l-GR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ϛ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l-G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ϛ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𝑖𝑛𝑠𝑒𝑟𝑡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𝑖𝑚𝑎𝑔𝑒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17AF4B-1AAA-4132-90F4-793A2C04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62964"/>
                <a:ext cx="4176562" cy="2618072"/>
              </a:xfrm>
              <a:prstGeom prst="rect">
                <a:avLst/>
              </a:prstGeom>
              <a:blipFill>
                <a:blip r:embed="rId3"/>
                <a:stretch>
                  <a:fillRect l="-3066" t="-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AC5D2E1-D0B1-4C80-80C2-C10A46671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262963"/>
                <a:ext cx="4807818" cy="29549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MaxEnt Deep IRL (MEDIRL)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Assumption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ϛ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𝐹𝐶𝑁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(fully convolutional NN)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=[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𝑖𝑛𝑠𝑒𝑟𝑡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𝑚𝑜𝑟𝑒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𝑖𝑚𝑎𝑔𝑒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AC5D2E1-D0B1-4C80-80C2-C10A4667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62963"/>
                <a:ext cx="4807818" cy="2954957"/>
              </a:xfrm>
              <a:prstGeom prst="rect">
                <a:avLst/>
              </a:prstGeom>
              <a:blipFill>
                <a:blip r:embed="rId4"/>
                <a:stretch>
                  <a:fillRect l="-2535" t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CAD240D-95BF-4860-831A-A6C585227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88" y="5132661"/>
            <a:ext cx="2884818" cy="615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70788-E77B-4314-A106-B0D586BE7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821" y="4932947"/>
            <a:ext cx="3977493" cy="11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4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8451-95EC-43E8-9DE3-60E6E903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MEDIRL Main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D973E-64F2-44A4-99E9-5321C65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84689-16F8-4744-B98A-A7CDBE44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20" y="1453415"/>
            <a:ext cx="5429380" cy="50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3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8451-95EC-43E8-9DE3-60E6E903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MEDIRL Main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D973E-64F2-44A4-99E9-5321C65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F0D25-B34A-47D2-A1CA-2FC2C8CF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62087"/>
            <a:ext cx="54292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FD79-F55D-4246-87DB-EA22DC0C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D990-E8F7-42B6-91D2-3616F3FA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2204" cy="4351338"/>
          </a:xfrm>
        </p:spPr>
        <p:txBody>
          <a:bodyPr/>
          <a:lstStyle/>
          <a:p>
            <a:r>
              <a:rPr lang="en-US" dirty="0"/>
              <a:t>Reward function FCN:</a:t>
            </a:r>
          </a:p>
          <a:p>
            <a:pPr lvl="1"/>
            <a:r>
              <a:rPr lang="en-US" dirty="0"/>
              <a:t>Two hidden layers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/>
            <a:r>
              <a:rPr lang="en-US" dirty="0"/>
              <a:t>1x1 filter weights</a:t>
            </a:r>
          </a:p>
          <a:p>
            <a:r>
              <a:rPr lang="en-US" dirty="0"/>
              <a:t>Evaluation metric: </a:t>
            </a:r>
            <a:r>
              <a:rPr lang="en-US" i="1" dirty="0"/>
              <a:t>expected value difference</a:t>
            </a:r>
            <a:endParaRPr lang="en-US" dirty="0"/>
          </a:p>
          <a:p>
            <a:r>
              <a:rPr lang="en-US" dirty="0"/>
              <a:t>Compared against Linear </a:t>
            </a:r>
            <a:r>
              <a:rPr lang="en-US" dirty="0" err="1"/>
              <a:t>MaxEnt</a:t>
            </a:r>
            <a:r>
              <a:rPr lang="en-US" dirty="0"/>
              <a:t>, GPIRL, NPB-FIRL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506DF-4461-42B9-9809-98770A99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77AA7-B949-4BD9-970E-FA85F7D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87" y="827991"/>
            <a:ext cx="4391626" cy="499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8984B-4756-4822-BD06-24B377DF2238}"/>
              </a:ext>
            </a:extLst>
          </p:cNvPr>
          <p:cNvSpPr txBox="1"/>
          <p:nvPr/>
        </p:nvSpPr>
        <p:spPr>
          <a:xfrm>
            <a:off x="7931217" y="6035040"/>
            <a:ext cx="267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ObjectWorld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0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DBC5-3B9A-4720-9D5E-AE6C938A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Benchmarking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34D5C-2789-47DF-A9ED-94E0FD23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1EB47-66A3-468E-8501-49DBAF86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50" y="515296"/>
            <a:ext cx="4283244" cy="5500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D2A66-0E5B-466C-913D-B8D5B748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19" y="1804987"/>
            <a:ext cx="5686425" cy="3248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6C6DE-1CFD-4E5E-830E-D91BBE34F8C0}"/>
              </a:ext>
            </a:extLst>
          </p:cNvPr>
          <p:cNvSpPr txBox="1"/>
          <p:nvPr/>
        </p:nvSpPr>
        <p:spPr>
          <a:xfrm>
            <a:off x="1751798" y="6150543"/>
            <a:ext cx="297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ObjectWorld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AF195-701D-4F4F-9E6E-C2378B6C8C52}"/>
              </a:ext>
            </a:extLst>
          </p:cNvPr>
          <p:cNvSpPr txBox="1"/>
          <p:nvPr/>
        </p:nvSpPr>
        <p:spPr>
          <a:xfrm>
            <a:off x="7486850" y="5175332"/>
            <a:ext cx="297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BinaryWorld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45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D87B-C9FC-4AD6-9DAF-5E60724F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Network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99394-91A0-4177-B5FA-155490F0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1BEC8-C134-4F04-A0AF-4AAB366B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08" y="1395452"/>
            <a:ext cx="5354529" cy="48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4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B1AF-422F-49DD-A98D-8D93F184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B643-533A-4F5E-A9FC-9F798782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03"/>
            <a:ext cx="4003307" cy="4052236"/>
          </a:xfrm>
        </p:spPr>
        <p:txBody>
          <a:bodyPr>
            <a:normAutofit/>
          </a:bodyPr>
          <a:lstStyle/>
          <a:p>
            <a:r>
              <a:rPr lang="en-US" dirty="0"/>
              <a:t>13 drivers</a:t>
            </a:r>
          </a:p>
          <a:p>
            <a:r>
              <a:rPr lang="en-US" dirty="0"/>
              <a:t>&gt;25,000 trajectories 12m-15m long</a:t>
            </a:r>
          </a:p>
          <a:p>
            <a:endParaRPr lang="en-US" dirty="0"/>
          </a:p>
          <a:p>
            <a:r>
              <a:rPr lang="en-US" dirty="0"/>
              <a:t>Goal: reward map given features</a:t>
            </a:r>
          </a:p>
          <a:p>
            <a:pPr lvl="1"/>
            <a:r>
              <a:rPr lang="en-US" dirty="0"/>
              <a:t>Steepness</a:t>
            </a:r>
          </a:p>
          <a:p>
            <a:pPr lvl="1"/>
            <a:r>
              <a:rPr lang="en-US" dirty="0"/>
              <a:t>Corner cases (underpasses, stairs)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A523D-891C-4288-BF9A-FCC93804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050ED-8F61-47D2-9E66-7C61AB34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76" y="1690688"/>
            <a:ext cx="5637196" cy="45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381CB9-0D89-43DE-824E-F596E4C9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" t="13333" r="15227" b="9226"/>
          <a:stretch/>
        </p:blipFill>
        <p:spPr>
          <a:xfrm>
            <a:off x="221672" y="914400"/>
            <a:ext cx="10113819" cy="53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69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FFE6-B918-4499-9DBB-A49925B6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Input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5A972-4924-4BC1-BADA-8E17BEAF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87687-49DF-428A-950F-4C224A1E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74" y="1884219"/>
            <a:ext cx="10679812" cy="33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2674-76CB-4D80-81D4-635C2E40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4C13-0837-4402-AD1D-A830438C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65834" cy="4351338"/>
          </a:xfrm>
        </p:spPr>
        <p:txBody>
          <a:bodyPr/>
          <a:lstStyle/>
          <a:p>
            <a:r>
              <a:rPr lang="en-US" dirty="0"/>
              <a:t>No absolute ground truth</a:t>
            </a:r>
          </a:p>
          <a:p>
            <a:r>
              <a:rPr lang="en-US" dirty="0"/>
              <a:t>Compared against manual cost functions</a:t>
            </a:r>
          </a:p>
          <a:p>
            <a:r>
              <a:rPr lang="en-US" dirty="0"/>
              <a:t>Metrics:</a:t>
            </a:r>
          </a:p>
          <a:p>
            <a:pPr lvl="1"/>
            <a:r>
              <a:rPr lang="en-US" dirty="0"/>
              <a:t>NLL – negative log-likelihood</a:t>
            </a:r>
          </a:p>
          <a:p>
            <a:pPr lvl="1"/>
            <a:r>
              <a:rPr lang="en-US" dirty="0"/>
              <a:t>MHD – </a:t>
            </a:r>
            <a:r>
              <a:rPr lang="en-US" dirty="0" err="1"/>
              <a:t>Hausdorff</a:t>
            </a:r>
            <a:r>
              <a:rPr lang="en-US" dirty="0"/>
              <a:t> distance</a:t>
            </a:r>
          </a:p>
          <a:p>
            <a:pPr lvl="1"/>
            <a:r>
              <a:rPr lang="en-US" dirty="0"/>
              <a:t>FNR – False negative rate</a:t>
            </a:r>
          </a:p>
          <a:p>
            <a:pPr lvl="1"/>
            <a:r>
              <a:rPr lang="en-US" dirty="0"/>
              <a:t>FPR – False positive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FE24-EEF4-40ED-ADD4-CCA5FD38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FCE33-7E51-48F5-A486-0E2BF5A2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95" y="2810577"/>
            <a:ext cx="5327610" cy="21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68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3ABA-E239-4F63-877C-DDCA3843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Systematic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7A5A-FB6B-4C3B-9350-4C59CF89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3F510-ED9A-410A-BD82-07FB86499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09" y="1690688"/>
            <a:ext cx="5188018" cy="3006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4B7DF-4BD5-48DC-A413-8659BB51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230" y="4956175"/>
            <a:ext cx="66579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5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984D-2D8F-4515-BA0D-F0C78B0B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0D695-AF92-4532-B01B-EB6BF22B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E5972-B602-4353-B57C-F0885E7A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81" y="1690688"/>
            <a:ext cx="10658858" cy="41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98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B998-7091-4673-AC00-E63866CB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C9C1-D9CC-4938-B1B3-DEA741FE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address velocity profiles</a:t>
            </a:r>
          </a:p>
          <a:p>
            <a:r>
              <a:rPr lang="en-US" dirty="0"/>
              <a:t>Does not consider temporal consistency between consecutive cost maps</a:t>
            </a:r>
          </a:p>
          <a:p>
            <a:pPr lvl="1"/>
            <a:r>
              <a:rPr lang="en-US" dirty="0"/>
              <a:t>Possibly introduce RNNs or temporal convolutions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9F91-FE1B-4510-9918-1296B67C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7DFFF-FFEF-43FB-B8FB-95FC4F241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732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AC17-6B69-474C-A8EE-418B7B5AF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Active Preference-Based Learning of Reward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A832D-41CE-469A-92B6-CD458F8BC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Dorsa </a:t>
            </a:r>
            <a:r>
              <a:rPr lang="en-US" dirty="0" err="1"/>
              <a:t>Sadigh</a:t>
            </a:r>
            <a:r>
              <a:rPr lang="en-US" dirty="0"/>
              <a:t>, Anca D. Dragan, Shankar Sastry, and </a:t>
            </a:r>
            <a:r>
              <a:rPr lang="en-US" dirty="0" err="1"/>
              <a:t>Sanjit</a:t>
            </a:r>
            <a:r>
              <a:rPr lang="en-US" dirty="0"/>
              <a:t> A. </a:t>
            </a:r>
            <a:r>
              <a:rPr lang="en-US" dirty="0" err="1"/>
              <a:t>Seshia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Presented By: Jacky Liao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76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3DFC-96E5-40BF-9FDB-39EACF8E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Solving For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197F-BC3A-4998-8D25-7D0E8BADA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How to obtain rewards?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Sometimes given (e.g. games)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 trivial for complex tasks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Inverse RL solves rewards using expert demonstrations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Expert data not always available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Problem is too complex or too big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 new approach: preference based learning</a:t>
            </a:r>
          </a:p>
        </p:txBody>
      </p:sp>
      <p:pic>
        <p:nvPicPr>
          <p:cNvPr id="1026" name="Picture 2" descr="https://www.bbvadata.com/wp-content/uploads/2017/07/robotics-02-00122-ag-e1499438980678.jpg">
            <a:extLst>
              <a:ext uri="{FF2B5EF4-FFF2-40B4-BE49-F238E27FC236}">
                <a16:creationId xmlns:a16="http://schemas.microsoft.com/office/drawing/2014/main" id="{86B72BD8-1730-4863-9BF7-FA5AE13E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811" y="1242924"/>
            <a:ext cx="3247745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6.in.tum.de/fileadmin/_processed_/csm_RL_in_AD_e7a2554fa3.jpg">
            <a:extLst>
              <a:ext uri="{FF2B5EF4-FFF2-40B4-BE49-F238E27FC236}">
                <a16:creationId xmlns:a16="http://schemas.microsoft.com/office/drawing/2014/main" id="{F7093317-6E62-43CB-9BC3-29DDC2F1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811" y="4267724"/>
            <a:ext cx="3247745" cy="19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76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3A4D-CF14-433E-9C37-F7042801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CB059-6312-4120-ADFE-D13E48BE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Learn rewards from expert preference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Have an estimate of reward function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Pick two candidate trajectories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Ask the human which trajectory is preferred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Use preference as feedback to update reward function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Preference based learning is active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Rewards updated directly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No inner RL loop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No probability estimation required</a:t>
            </a:r>
          </a:p>
          <a:p>
            <a:pPr lvl="1">
              <a:spcBef>
                <a:spcPts val="0"/>
              </a:spcBef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22D7F-BB04-491D-8E07-1AB3580C87AA}"/>
              </a:ext>
            </a:extLst>
          </p:cNvPr>
          <p:cNvSpPr/>
          <p:nvPr/>
        </p:nvSpPr>
        <p:spPr>
          <a:xfrm>
            <a:off x="6719930" y="5420672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5D7F59-A590-47D4-8D0F-E226C8E7BB1A}"/>
              </a:ext>
            </a:extLst>
          </p:cNvPr>
          <p:cNvSpPr/>
          <p:nvPr/>
        </p:nvSpPr>
        <p:spPr>
          <a:xfrm>
            <a:off x="6719929" y="4195523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3E3AF-57FC-495E-815C-30AA0FF5B768}"/>
              </a:ext>
            </a:extLst>
          </p:cNvPr>
          <p:cNvSpPr/>
          <p:nvPr/>
        </p:nvSpPr>
        <p:spPr>
          <a:xfrm>
            <a:off x="8483364" y="4199788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Optimal Policy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29DCB-96BE-404F-967A-26C78B3DE012}"/>
              </a:ext>
            </a:extLst>
          </p:cNvPr>
          <p:cNvSpPr/>
          <p:nvPr/>
        </p:nvSpPr>
        <p:spPr>
          <a:xfrm>
            <a:off x="8483364" y="5420671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State Visitation Frequencies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983B2-8250-436D-87A8-B6EC3396E20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986666" y="4581417"/>
            <a:ext cx="496698" cy="4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07E60F-A138-491C-9A6A-9CBB8CE2FAF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9116733" y="4971575"/>
            <a:ext cx="0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175993-793C-4CAC-B5EA-6A46E7FB4F57}"/>
              </a:ext>
            </a:extLst>
          </p:cNvPr>
          <p:cNvCxnSpPr>
            <a:cxnSpLocks/>
          </p:cNvCxnSpPr>
          <p:nvPr/>
        </p:nvCxnSpPr>
        <p:spPr>
          <a:xfrm flipH="1">
            <a:off x="7975764" y="5802300"/>
            <a:ext cx="4966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06071A-3EC0-4264-9F93-3BCBD9AA5C9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7353298" y="4967310"/>
            <a:ext cx="1" cy="45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0850D27-A54E-4108-AB96-14CD1A912FC1}"/>
              </a:ext>
            </a:extLst>
          </p:cNvPr>
          <p:cNvSpPr/>
          <p:nvPr/>
        </p:nvSpPr>
        <p:spPr>
          <a:xfrm>
            <a:off x="8483364" y="1723402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76902-3871-424A-B67A-68D6C04F45BA}"/>
              </a:ext>
            </a:extLst>
          </p:cNvPr>
          <p:cNvSpPr/>
          <p:nvPr/>
        </p:nvSpPr>
        <p:spPr>
          <a:xfrm>
            <a:off x="8484067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E6C95F-35EF-451B-91DC-D78FEDD26B1A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flipV="1">
            <a:off x="9116733" y="1272703"/>
            <a:ext cx="703" cy="45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BC30F9C-2E8D-4FA9-8B0F-5B924979453E}"/>
              </a:ext>
            </a:extLst>
          </p:cNvPr>
          <p:cNvSpPr/>
          <p:nvPr/>
        </p:nvSpPr>
        <p:spPr>
          <a:xfrm>
            <a:off x="10284902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16C38-458D-48DC-AC7C-C54B85138560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9750804" y="886810"/>
            <a:ext cx="534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E028FA7-FB15-40BE-83FA-86EAA879A2C2}"/>
              </a:ext>
            </a:extLst>
          </p:cNvPr>
          <p:cNvSpPr/>
          <p:nvPr/>
        </p:nvSpPr>
        <p:spPr>
          <a:xfrm>
            <a:off x="10284901" y="1721799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CCF356-8280-49DF-9B62-6281EF9FCC0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flipH="1">
            <a:off x="10918270" y="1272703"/>
            <a:ext cx="1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FF9DD2-12DA-49A3-B616-542F847E38F3}"/>
              </a:ext>
            </a:extLst>
          </p:cNvPr>
          <p:cNvCxnSpPr>
            <a:cxnSpLocks/>
            <a:stCxn id="33" idx="1"/>
            <a:endCxn id="26" idx="3"/>
          </p:cNvCxnSpPr>
          <p:nvPr/>
        </p:nvCxnSpPr>
        <p:spPr>
          <a:xfrm flipH="1">
            <a:off x="9750101" y="2107693"/>
            <a:ext cx="534800" cy="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614EE9-A9A8-47C4-B4CB-147D24F71518}"/>
              </a:ext>
            </a:extLst>
          </p:cNvPr>
          <p:cNvSpPr/>
          <p:nvPr/>
        </p:nvSpPr>
        <p:spPr>
          <a:xfrm>
            <a:off x="10284901" y="5420671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Expert Data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16741-EB85-42E1-9867-38741EB892B2}"/>
              </a:ext>
            </a:extLst>
          </p:cNvPr>
          <p:cNvCxnSpPr>
            <a:cxnSpLocks/>
            <a:stCxn id="49" idx="1"/>
            <a:endCxn id="14" idx="3"/>
          </p:cNvCxnSpPr>
          <p:nvPr/>
        </p:nvCxnSpPr>
        <p:spPr>
          <a:xfrm flipH="1">
            <a:off x="9750101" y="5806565"/>
            <a:ext cx="53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1AB45D1-5C41-4013-8764-ECE3FB4DC346}"/>
              </a:ext>
            </a:extLst>
          </p:cNvPr>
          <p:cNvSpPr txBox="1"/>
          <p:nvPr/>
        </p:nvSpPr>
        <p:spPr>
          <a:xfrm>
            <a:off x="8718533" y="2493586"/>
            <a:ext cx="28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Based Learning Diagram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B1D12F-1204-4F42-8482-49D319D2F28F}"/>
              </a:ext>
            </a:extLst>
          </p:cNvPr>
          <p:cNvSpPr txBox="1"/>
          <p:nvPr/>
        </p:nvSpPr>
        <p:spPr>
          <a:xfrm>
            <a:off x="8328148" y="6253476"/>
            <a:ext cx="366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 RL Diagram</a:t>
            </a:r>
          </a:p>
        </p:txBody>
      </p:sp>
    </p:spTree>
    <p:extLst>
      <p:ext uri="{BB962C8B-B14F-4D97-AF65-F5344CB8AC3E}">
        <p14:creationId xmlns:p14="http://schemas.microsoft.com/office/powerpoint/2010/main" val="2388083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E362-0A91-4BFA-951D-1CE5BD91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Autonomous Driving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757B2-9DB0-4C88-93A0-7CDC5F046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Vehicles on the road:</a:t>
                </a:r>
              </a:p>
              <a:p>
                <a:pPr lvl="1"/>
                <a:r>
                  <a:rPr lang="en-US" dirty="0"/>
                  <a:t>Our </a:t>
                </a:r>
                <a:r>
                  <a:rPr lang="en-US" dirty="0">
                    <a:solidFill>
                      <a:schemeClr val="accent2"/>
                    </a:solidFill>
                  </a:rPr>
                  <a:t>orange vehicle</a:t>
                </a:r>
                <a:r>
                  <a:rPr lang="en-US" dirty="0"/>
                  <a:t> 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 white vehicle/robot 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States:	 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Inputs: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Dynamics: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Finite Trajectories: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Feasible Trajectories: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C757B2-9DB0-4C88-93A0-7CDC5F046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710244-6B06-4DF3-B8F2-49D0ADE9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01" y="1413598"/>
            <a:ext cx="2925981" cy="29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05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A8CD-6AC6-4862-AEEC-A05EDD20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E92FF-664F-4F86-951C-63BB4DDCD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Reward Function</a:t>
                </a:r>
              </a:p>
              <a:p>
                <a:pPr lvl="1"/>
                <a:r>
                  <a:rPr lang="en-US" dirty="0"/>
                  <a:t>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E.g. </a:t>
                </a:r>
                <a:r>
                  <a:rPr lang="en-US" dirty="0"/>
                  <a:t>matching speed, distance to road boundary, staying within lane</a:t>
                </a:r>
                <a:endParaRPr lang="en-US" b="0" dirty="0"/>
              </a:p>
              <a:p>
                <a:pPr lvl="1"/>
                <a:r>
                  <a:rPr lang="en-US" b="0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Reward per time instance: </a:t>
                </a: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Sum of rewards over a finite trajectory: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E92FF-664F-4F86-951C-63BB4DDCD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12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FFB97-7963-42E5-A945-BDAE70403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" t="13738" r="15303" b="7744"/>
          <a:stretch/>
        </p:blipFill>
        <p:spPr>
          <a:xfrm>
            <a:off x="258618" y="942108"/>
            <a:ext cx="10067637" cy="53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9C9D-AB5D-4A32-8814-EBB09C96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52164-BCA2-4122-AF7B-ED038875D7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trajectories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Preference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preferred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preferred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52164-BCA2-4122-AF7B-ED038875D7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FA9E2A2-E7DA-4B6C-9159-A6430116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2" y="3740103"/>
            <a:ext cx="4849710" cy="28854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ED09F1-736C-468E-BCD0-0094467CC20A}"/>
              </a:ext>
            </a:extLst>
          </p:cNvPr>
          <p:cNvSpPr/>
          <p:nvPr/>
        </p:nvSpPr>
        <p:spPr>
          <a:xfrm>
            <a:off x="8483364" y="1723402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7B842-00EA-4250-A747-BF34BEAFE797}"/>
              </a:ext>
            </a:extLst>
          </p:cNvPr>
          <p:cNvSpPr/>
          <p:nvPr/>
        </p:nvSpPr>
        <p:spPr>
          <a:xfrm>
            <a:off x="8484067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EF4593-EC84-46AE-A2BC-28EC2D8970B2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9116733" y="1272703"/>
            <a:ext cx="703" cy="45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466D44-5DEB-4EA6-9BBC-6911ED3385F3}"/>
              </a:ext>
            </a:extLst>
          </p:cNvPr>
          <p:cNvSpPr/>
          <p:nvPr/>
        </p:nvSpPr>
        <p:spPr>
          <a:xfrm>
            <a:off x="10284902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DAF5AC-C9FC-4277-A262-5FCB8044722C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750804" y="886810"/>
            <a:ext cx="534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529103B-50D1-4273-9DD1-8E5CA0B4DC7E}"/>
              </a:ext>
            </a:extLst>
          </p:cNvPr>
          <p:cNvSpPr/>
          <p:nvPr/>
        </p:nvSpPr>
        <p:spPr>
          <a:xfrm>
            <a:off x="10284901" y="1721799"/>
            <a:ext cx="1266737" cy="771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DE7F38-DE06-4626-882B-0041872A76EE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10918270" y="1272703"/>
            <a:ext cx="1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1BA954-B960-412B-9E1B-70AF49603517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>
            <a:off x="9750101" y="2107693"/>
            <a:ext cx="534800" cy="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CE137B-DFC2-4E21-8078-A826D5599D86}"/>
              </a:ext>
            </a:extLst>
          </p:cNvPr>
          <p:cNvSpPr txBox="1"/>
          <p:nvPr/>
        </p:nvSpPr>
        <p:spPr>
          <a:xfrm>
            <a:off x="8718533" y="2493586"/>
            <a:ext cx="28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Based Learning Diagram</a:t>
            </a:r>
          </a:p>
        </p:txBody>
      </p:sp>
    </p:spTree>
    <p:extLst>
      <p:ext uri="{BB962C8B-B14F-4D97-AF65-F5344CB8AC3E}">
        <p14:creationId xmlns:p14="http://schemas.microsoft.com/office/powerpoint/2010/main" val="199320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2D53-F54C-41D2-909C-0F727A4D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Weight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C2FCE-8282-493A-A39D-295E7F8A0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Assume probabilistic model: weights come from a distribution</a:t>
                </a:r>
              </a:p>
              <a:p>
                <a:r>
                  <a:rPr lang="en-US" sz="2000" dirty="0"/>
                  <a:t>Preference is noisy: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CA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CA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CA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CA" sz="1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CA" sz="18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CA" sz="18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CA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/>
                            <m:e>
                              <m:f>
                                <m:fPr>
                                  <m:ctrlPr>
                                    <a:rPr lang="en-CA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CA" sz="1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CA" sz="18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CA" sz="180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en-CA" sz="1800" b="1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CA" sz="1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CA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CA" sz="1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800" b="1" dirty="0"/>
              </a:p>
              <a:p>
                <a:r>
                  <a:rPr lang="en-US" sz="2000" dirty="0"/>
                  <a:t>Some simplification: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CA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Bayesian update: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CA" sz="20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CA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CA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4C2FCE-8282-493A-A39D-295E7F8A0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0E9B954-C3D0-4629-9E3C-5E13E8A0EA96}"/>
              </a:ext>
            </a:extLst>
          </p:cNvPr>
          <p:cNvSpPr/>
          <p:nvPr/>
        </p:nvSpPr>
        <p:spPr>
          <a:xfrm>
            <a:off x="8483364" y="1723402"/>
            <a:ext cx="1266737" cy="771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9572E-04B9-4B06-B490-51E742D96A71}"/>
              </a:ext>
            </a:extLst>
          </p:cNvPr>
          <p:cNvSpPr/>
          <p:nvPr/>
        </p:nvSpPr>
        <p:spPr>
          <a:xfrm>
            <a:off x="8484067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E68BB-85E2-45E5-AE98-FF113984F217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9116733" y="1272703"/>
            <a:ext cx="703" cy="45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9D5EF-26E3-4210-947E-C23045871A55}"/>
              </a:ext>
            </a:extLst>
          </p:cNvPr>
          <p:cNvSpPr/>
          <p:nvPr/>
        </p:nvSpPr>
        <p:spPr>
          <a:xfrm>
            <a:off x="10284902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176285-42B7-4061-AC79-9D55D37B8425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750804" y="886810"/>
            <a:ext cx="534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FC94DCB-D79F-47DD-A81D-0ACA5360223D}"/>
              </a:ext>
            </a:extLst>
          </p:cNvPr>
          <p:cNvSpPr/>
          <p:nvPr/>
        </p:nvSpPr>
        <p:spPr>
          <a:xfrm>
            <a:off x="10284901" y="1721799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0C84A3-323A-45E5-B11E-BACBA316E95F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flipH="1">
            <a:off x="10918270" y="1272703"/>
            <a:ext cx="1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B12295-2E5F-4BCE-A6B6-4014260C391E}"/>
              </a:ext>
            </a:extLst>
          </p:cNvPr>
          <p:cNvCxnSpPr>
            <a:cxnSpLocks/>
            <a:stCxn id="26" idx="1"/>
            <a:endCxn id="13" idx="3"/>
          </p:cNvCxnSpPr>
          <p:nvPr/>
        </p:nvCxnSpPr>
        <p:spPr>
          <a:xfrm flipH="1">
            <a:off x="9750101" y="2107693"/>
            <a:ext cx="534800" cy="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57699F-F60F-425B-8B46-29295B6F2C67}"/>
              </a:ext>
            </a:extLst>
          </p:cNvPr>
          <p:cNvSpPr txBox="1"/>
          <p:nvPr/>
        </p:nvSpPr>
        <p:spPr>
          <a:xfrm>
            <a:off x="8718533" y="2493586"/>
            <a:ext cx="28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Based Learning Diagram</a:t>
            </a:r>
          </a:p>
        </p:txBody>
      </p:sp>
    </p:spTree>
    <p:extLst>
      <p:ext uri="{BB962C8B-B14F-4D97-AF65-F5344CB8AC3E}">
        <p14:creationId xmlns:p14="http://schemas.microsoft.com/office/powerpoint/2010/main" val="404838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6B86-B10E-4DD5-8B37-7F2CA9E0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C88CC-9DBF-42AD-81A8-D9A5A22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CA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0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CA" sz="20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CA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often intractable</a:t>
                </a:r>
                <a:endParaRPr lang="en-CA" sz="2000" dirty="0"/>
              </a:p>
              <a:p>
                <a:r>
                  <a:rPr lang="en-CA" sz="2000" dirty="0"/>
                  <a:t>Sample using Adaptive Metropolis Algorithm</a:t>
                </a:r>
              </a:p>
              <a:p>
                <a:r>
                  <a:rPr lang="en-CA" sz="2000" dirty="0"/>
                  <a:t>Some more simplifications: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CA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000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func>
                                <m:func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CA" sz="2000" dirty="0"/>
              </a:p>
              <a:p>
                <a:r>
                  <a:rPr lang="en-CA" sz="2000" dirty="0"/>
                  <a:t>Allows log sampling starting at 0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C88CC-9DBF-42AD-81A8-D9A5A22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B9FDD11-8E1B-4765-B24C-591F9AA1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069" y="3812112"/>
            <a:ext cx="5578232" cy="249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BDC0A3-E697-4278-A162-15A549C8574C}"/>
              </a:ext>
            </a:extLst>
          </p:cNvPr>
          <p:cNvSpPr/>
          <p:nvPr/>
        </p:nvSpPr>
        <p:spPr>
          <a:xfrm>
            <a:off x="8483364" y="1723402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06B7F-B359-4A2D-ABCD-CFC0CCDD1267}"/>
              </a:ext>
            </a:extLst>
          </p:cNvPr>
          <p:cNvSpPr/>
          <p:nvPr/>
        </p:nvSpPr>
        <p:spPr>
          <a:xfrm>
            <a:off x="8484067" y="500916"/>
            <a:ext cx="1266737" cy="771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50E996-7D86-4A0F-9BF4-FCE77C45A6AB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9116733" y="1272703"/>
            <a:ext cx="703" cy="45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C596AAF-7829-458A-BD61-BB388EFDD9DC}"/>
              </a:ext>
            </a:extLst>
          </p:cNvPr>
          <p:cNvSpPr/>
          <p:nvPr/>
        </p:nvSpPr>
        <p:spPr>
          <a:xfrm>
            <a:off x="10284902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6707F7-A54B-4D2D-B793-01432BDD274E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9750804" y="886810"/>
            <a:ext cx="534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D19EC-5FD3-4725-9F4E-83370BC258FD}"/>
              </a:ext>
            </a:extLst>
          </p:cNvPr>
          <p:cNvSpPr/>
          <p:nvPr/>
        </p:nvSpPr>
        <p:spPr>
          <a:xfrm>
            <a:off x="10284901" y="1721799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E141BD-984D-4630-8011-1E078BA5A278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10918270" y="1272703"/>
            <a:ext cx="1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B3C7D4-F672-47C4-A904-8C4BE763C9AC}"/>
              </a:ext>
            </a:extLst>
          </p:cNvPr>
          <p:cNvCxnSpPr>
            <a:cxnSpLocks/>
            <a:stCxn id="20" idx="1"/>
            <a:endCxn id="14" idx="3"/>
          </p:cNvCxnSpPr>
          <p:nvPr/>
        </p:nvCxnSpPr>
        <p:spPr>
          <a:xfrm flipH="1">
            <a:off x="9750101" y="2107693"/>
            <a:ext cx="534800" cy="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D43DD3-7143-4F05-81C1-5E0C73AA36E0}"/>
              </a:ext>
            </a:extLst>
          </p:cNvPr>
          <p:cNvSpPr txBox="1"/>
          <p:nvPr/>
        </p:nvSpPr>
        <p:spPr>
          <a:xfrm>
            <a:off x="8718533" y="2493586"/>
            <a:ext cx="28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Based Learning Diagram</a:t>
            </a:r>
          </a:p>
        </p:txBody>
      </p:sp>
    </p:spTree>
    <p:extLst>
      <p:ext uri="{BB962C8B-B14F-4D97-AF65-F5344CB8AC3E}">
        <p14:creationId xmlns:p14="http://schemas.microsoft.com/office/powerpoint/2010/main" val="763951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D7CE-AB77-4286-B5C1-EC3FBD40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Generate Trajectories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51661-0583-403B-B6AD-AD625C79A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Split the trajectory into 2 parts: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Scenario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Human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Two feasible trajectories: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p>
                    </m:sSubSup>
                    <m:r>
                      <a:rPr lang="en-CA" b="1" i="1" smtClean="0">
                        <a:latin typeface="Cambria Math" panose="02040503050406030204" pitchFamily="18" charset="0"/>
                      </a:rPr>
                      <m:t>,   </m:t>
                    </m:r>
                    <m:sSubSup>
                      <m:sSub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Want each update to give most information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Maximize volume removed: </a:t>
                </a:r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sub>
                                <m:sup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p>
                              </m:sSub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sub>
                                <m:sup>
                                  <m:r>
                                    <a:rPr lang="en-CA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Trajectories lie on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Similar to binary search, find side of hyperplane to update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Solve the optimization problem using Newton-based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351661-0583-403B-B6AD-AD625C79A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043" t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101D1AA-8E39-4419-AB00-E7A9C839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357" y="2836171"/>
            <a:ext cx="2345535" cy="32390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7C8150-DE13-4BBE-903E-4DF8F0544D07}"/>
              </a:ext>
            </a:extLst>
          </p:cNvPr>
          <p:cNvSpPr/>
          <p:nvPr/>
        </p:nvSpPr>
        <p:spPr>
          <a:xfrm>
            <a:off x="8483364" y="1723402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33FB21-804A-472D-8CA6-5E63C416001A}"/>
              </a:ext>
            </a:extLst>
          </p:cNvPr>
          <p:cNvSpPr/>
          <p:nvPr/>
        </p:nvSpPr>
        <p:spPr>
          <a:xfrm>
            <a:off x="8484067" y="500916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E30444-E16C-4171-BDAE-EE3BEB500A0C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9116733" y="1272703"/>
            <a:ext cx="703" cy="45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C179EDA-FBFE-4AF9-998D-4EA7CC49D0D9}"/>
              </a:ext>
            </a:extLst>
          </p:cNvPr>
          <p:cNvSpPr/>
          <p:nvPr/>
        </p:nvSpPr>
        <p:spPr>
          <a:xfrm>
            <a:off x="10284902" y="500916"/>
            <a:ext cx="1266737" cy="7717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685966-AA8E-4505-A5B9-C882CF511A37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9750804" y="886810"/>
            <a:ext cx="534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23505F8-5A16-4587-9B52-E886BEBB71FA}"/>
              </a:ext>
            </a:extLst>
          </p:cNvPr>
          <p:cNvSpPr/>
          <p:nvPr/>
        </p:nvSpPr>
        <p:spPr>
          <a:xfrm>
            <a:off x="10284901" y="1721799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3FE040-C6FF-4D10-8209-10B94A60286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10918270" y="1272703"/>
            <a:ext cx="1" cy="44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B6C0CB-5C55-465C-8BD2-63C33628E468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 flipH="1">
            <a:off x="9750101" y="2107693"/>
            <a:ext cx="534800" cy="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1DF5C9B-0938-4EF2-8E02-872F8D5BA228}"/>
              </a:ext>
            </a:extLst>
          </p:cNvPr>
          <p:cNvSpPr txBox="1"/>
          <p:nvPr/>
        </p:nvSpPr>
        <p:spPr>
          <a:xfrm>
            <a:off x="8718533" y="2493586"/>
            <a:ext cx="28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Preference Based Learning Diagram</a:t>
            </a:r>
          </a:p>
        </p:txBody>
      </p:sp>
    </p:spTree>
    <p:extLst>
      <p:ext uri="{BB962C8B-B14F-4D97-AF65-F5344CB8AC3E}">
        <p14:creationId xmlns:p14="http://schemas.microsoft.com/office/powerpoint/2010/main" val="190577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248-EE19-4C41-9948-604252AE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310F-9EC7-4DC2-B136-74E46480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9F90A-676C-4761-8B79-86048720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606"/>
            <a:ext cx="5915025" cy="4143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565341-999D-4FAC-91BC-27117A43C586}"/>
              </a:ext>
            </a:extLst>
          </p:cNvPr>
          <p:cNvSpPr/>
          <p:nvPr/>
        </p:nvSpPr>
        <p:spPr>
          <a:xfrm>
            <a:off x="7977231" y="1260344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Initialize Uniform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152299-EBFD-44D6-AF74-BB861D936D8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5358" y="1646238"/>
            <a:ext cx="1391873" cy="166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28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248-EE19-4C41-9948-604252AE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310F-9EC7-4DC2-B136-74E46480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9F90A-676C-4761-8B79-86048720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606"/>
            <a:ext cx="5915025" cy="4143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565341-999D-4FAC-91BC-27117A43C586}"/>
              </a:ext>
            </a:extLst>
          </p:cNvPr>
          <p:cNvSpPr/>
          <p:nvPr/>
        </p:nvSpPr>
        <p:spPr>
          <a:xfrm>
            <a:off x="7977228" y="1997397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Reward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152299-EBFD-44D6-AF74-BB861D936D8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710491" y="2383291"/>
            <a:ext cx="1266737" cy="14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01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248-EE19-4C41-9948-604252AE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310F-9EC7-4DC2-B136-74E46480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9F90A-676C-4761-8B79-86048720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606"/>
            <a:ext cx="5915025" cy="4143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5FA36-B986-4175-86C4-EF23476EF920}"/>
              </a:ext>
            </a:extLst>
          </p:cNvPr>
          <p:cNvSpPr/>
          <p:nvPr/>
        </p:nvSpPr>
        <p:spPr>
          <a:xfrm>
            <a:off x="7977231" y="3340291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Candidate Trajectories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48332D-FAD5-4A4A-8E92-819F4174942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94121" y="3726185"/>
            <a:ext cx="2583110" cy="43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031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248-EE19-4C41-9948-604252AE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310F-9EC7-4DC2-B136-74E46480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9F90A-676C-4761-8B79-86048720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9468"/>
            <a:ext cx="5915222" cy="4143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AB0AE9-08DF-448C-B8E1-FC6BB96DF4DE}"/>
              </a:ext>
            </a:extLst>
          </p:cNvPr>
          <p:cNvSpPr/>
          <p:nvPr/>
        </p:nvSpPr>
        <p:spPr>
          <a:xfrm>
            <a:off x="7977227" y="4131797"/>
            <a:ext cx="1266737" cy="771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Preference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17A4D7-83B5-4E6F-8F6A-DC406EB47A7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192785" y="4426199"/>
            <a:ext cx="2784442" cy="9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57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248-EE19-4C41-9948-604252AE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310F-9EC7-4DC2-B136-74E46480C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9F90A-676C-4761-8B79-86048720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606"/>
            <a:ext cx="5915025" cy="4143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11B39E-F828-4E4E-AC7B-29C76558F300}"/>
              </a:ext>
            </a:extLst>
          </p:cNvPr>
          <p:cNvSpPr/>
          <p:nvPr/>
        </p:nvSpPr>
        <p:spPr>
          <a:xfrm>
            <a:off x="7977227" y="4933488"/>
            <a:ext cx="1266737" cy="771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9763AB-A308-4176-856A-267D2A3FED1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95712" y="5258825"/>
            <a:ext cx="4181515" cy="60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38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8014-D3FF-40AE-8B8B-76539740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BF2E-9FA1-4F36-B7DF-E788DB22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Weights begin with uniform probability</a:t>
            </a:r>
          </a:p>
          <a:p>
            <a:r>
              <a:rPr lang="en-CA" dirty="0"/>
              <a:t>Convergence after 200 iterations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6E5A7-511F-43CF-8EA6-7428269F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9985"/>
            <a:ext cx="7019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9F4C5-6D29-4300-8F3D-95F025B75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t="13602" r="16213" b="8148"/>
          <a:stretch/>
        </p:blipFill>
        <p:spPr>
          <a:xfrm>
            <a:off x="203200" y="932873"/>
            <a:ext cx="10012218" cy="53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39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A2A0-44FF-4BFA-9CD1-839AB86D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D197-D594-42CA-9EEE-0A2D2D552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CA" sz="2400" dirty="0"/>
              <a:t>Rate of convergence, active synthesis is faster!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Blue curve: generated feasible trajectories not optimized for weight updates 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Black curve: non active trajectories, equivalent to expert dataset</a:t>
            </a:r>
          </a:p>
          <a:p>
            <a:pPr>
              <a:spcBef>
                <a:spcPts val="0"/>
              </a:spcBef>
            </a:pPr>
            <a:r>
              <a:rPr lang="en-CA" sz="2400" dirty="0"/>
              <a:t>Lighter colours: training on non feasible trajectories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B0E80-6ACC-4825-8C3B-750C09A7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95" y="4886893"/>
            <a:ext cx="2113299" cy="71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F4062-38A4-4581-BC70-C76F8BD6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76" y="3492500"/>
            <a:ext cx="69437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92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0E52-81F3-4CE8-A601-7FBE6B3A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DF594-D813-4160-ACD9-7BC26C0A1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Perturbation of weights</a:t>
                </a:r>
              </a:p>
              <a:p>
                <a:pPr lvl="1"/>
                <a:r>
                  <a:rPr lang="en-CA" dirty="0"/>
                  <a:t>Learned weights: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b="1" dirty="0"/>
              </a:p>
              <a:p>
                <a:pPr lvl="1"/>
                <a:r>
                  <a:rPr lang="en-CA" dirty="0"/>
                  <a:t>Slightly perturbed weights: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b="1" dirty="0"/>
              </a:p>
              <a:p>
                <a:pPr lvl="1"/>
                <a:r>
                  <a:rPr lang="en-CA" dirty="0"/>
                  <a:t>Largely perturbed weights: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CA" dirty="0"/>
              </a:p>
              <a:p>
                <a:r>
                  <a:rPr lang="en-CA" dirty="0"/>
                  <a:t>Users prefer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CA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DF594-D813-4160-ACD9-7BC26C0A1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C4993-77EF-4984-8B64-612F1BD16BFE}"/>
                  </a:ext>
                </a:extLst>
              </p:cNvPr>
              <p:cNvSpPr txBox="1"/>
              <p:nvPr/>
            </p:nvSpPr>
            <p:spPr>
              <a:xfrm>
                <a:off x="4429388" y="5574455"/>
                <a:ext cx="1124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3C4993-77EF-4984-8B64-612F1BD16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88" y="5574455"/>
                <a:ext cx="11241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A155F-5B81-42C0-9546-C5027B26573C}"/>
                  </a:ext>
                </a:extLst>
              </p:cNvPr>
              <p:cNvSpPr txBox="1"/>
              <p:nvPr/>
            </p:nvSpPr>
            <p:spPr>
              <a:xfrm>
                <a:off x="7545195" y="3416686"/>
                <a:ext cx="11241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DA155F-5B81-42C0-9546-C5027B26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95" y="3416686"/>
                <a:ext cx="1124124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ACBF22-FDA0-4DAD-8DD5-0DBACF341183}"/>
                  </a:ext>
                </a:extLst>
              </p:cNvPr>
              <p:cNvSpPr txBox="1"/>
              <p:nvPr/>
            </p:nvSpPr>
            <p:spPr>
              <a:xfrm>
                <a:off x="7557842" y="5328077"/>
                <a:ext cx="112412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ACBF22-FDA0-4DAD-8DD5-0DBACF34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2" y="5328077"/>
                <a:ext cx="1124124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E93CF43-21A5-4FF1-8F37-9B7510A51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302682"/>
            <a:ext cx="57531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76D98-3506-453C-9A2F-C168C5CA4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9319" y="365125"/>
            <a:ext cx="2390775" cy="2105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F6D3B8-C4CB-430B-972B-B485D829E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9320" y="2375880"/>
            <a:ext cx="2390775" cy="2105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A5A87-EAAF-42A7-9641-C8499C566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9319" y="4480905"/>
            <a:ext cx="2390775" cy="2105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43D69-481F-4B0B-ABB8-ED0DAA3EFEC2}"/>
                  </a:ext>
                </a:extLst>
              </p:cNvPr>
              <p:cNvSpPr txBox="1"/>
              <p:nvPr/>
            </p:nvSpPr>
            <p:spPr>
              <a:xfrm>
                <a:off x="7545195" y="1271686"/>
                <a:ext cx="1124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kumimoji="0" lang="en-CA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43D69-481F-4B0B-ABB8-ED0DAA3E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95" y="1271686"/>
                <a:ext cx="112412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734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22CF-F800-495B-8462-605CA379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6AC0-C734-46E7-9018-369B2AE1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Only 1 other agent</a:t>
            </a:r>
          </a:p>
          <a:p>
            <a:r>
              <a:rPr lang="en-CA" dirty="0"/>
              <a:t>Linear model: assumes features known</a:t>
            </a:r>
          </a:p>
          <a:p>
            <a:r>
              <a:rPr lang="en-CA" dirty="0"/>
              <a:t>Humans may act differently, no guarantee of rationality</a:t>
            </a:r>
          </a:p>
          <a:p>
            <a:r>
              <a:rPr lang="en-US" dirty="0"/>
              <a:t>No guarantee that behavior can be customized</a:t>
            </a:r>
          </a:p>
          <a:p>
            <a:pPr lvl="1"/>
            <a:r>
              <a:rPr lang="en-US" dirty="0"/>
              <a:t>i.e. algorithm converges to a reward function, but not the one the user wants</a:t>
            </a:r>
          </a:p>
          <a:p>
            <a:pPr lvl="1"/>
            <a:r>
              <a:rPr lang="en-US" dirty="0"/>
              <a:t>e.g. driving slowly but safely vs faster and aggressive, but more optimal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20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3680-2A8B-4BFD-8AE9-195D6069B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Direct Loss Minimization Inverse Optimal Control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9B42B-1E74-4869-9446-85BFFF851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4161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02/15/2019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36C1E-70DD-42B4-9001-6D3AB8F2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17934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FA8F1-7EC9-4AEE-9E7F-6CB84BBC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58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most compact representation to specify a task?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13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most compact representation to specify a task?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90E1DE-E6F7-4F98-B747-6A11A02B75EA}"/>
              </a:ext>
            </a:extLst>
          </p:cNvPr>
          <p:cNvSpPr txBox="1">
            <a:spLocks/>
          </p:cNvSpPr>
          <p:nvPr/>
        </p:nvSpPr>
        <p:spPr>
          <a:xfrm>
            <a:off x="850900" y="4416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572739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usual cost function in reinforcement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34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usual cost function in reinforcement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36E720-274A-406A-A1DE-10B7D7BA243D}"/>
              </a:ext>
            </a:extLst>
          </p:cNvPr>
          <p:cNvSpPr txBox="1">
            <a:spLocks/>
          </p:cNvSpPr>
          <p:nvPr/>
        </p:nvSpPr>
        <p:spPr>
          <a:xfrm>
            <a:off x="850900" y="4416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Human-Designed (Reach goal, get most points, avoid obstacles, etc.)</a:t>
            </a:r>
          </a:p>
        </p:txBody>
      </p:sp>
    </p:spTree>
    <p:extLst>
      <p:ext uri="{BB962C8B-B14F-4D97-AF65-F5344CB8AC3E}">
        <p14:creationId xmlns:p14="http://schemas.microsoft.com/office/powerpoint/2010/main" val="123501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18" y="81100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Two views in imitation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3891B-655A-4B41-94C8-025A3E794164}"/>
              </a:ext>
            </a:extLst>
          </p:cNvPr>
          <p:cNvSpPr txBox="1">
            <a:spLocks/>
          </p:cNvSpPr>
          <p:nvPr/>
        </p:nvSpPr>
        <p:spPr>
          <a:xfrm>
            <a:off x="3845891" y="3853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Match the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expert distribution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7274F5-3601-4EB5-870A-1F6EA1172162}"/>
              </a:ext>
            </a:extLst>
          </p:cNvPr>
          <p:cNvSpPr txBox="1">
            <a:spLocks/>
          </p:cNvSpPr>
          <p:nvPr/>
        </p:nvSpPr>
        <p:spPr>
          <a:xfrm>
            <a:off x="-2137465" y="3863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Supervised learning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 actions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F1181-6E92-4117-AF59-1AF7CE172A90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3120335" y="2136570"/>
            <a:ext cx="2986983" cy="1726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20C16-ED1C-4EEA-9152-B9CA69392866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6107318" y="2136570"/>
            <a:ext cx="2996373" cy="171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70DE5-FE58-4D61-A3B6-FF03CB039C0C}"/>
              </a:ext>
            </a:extLst>
          </p:cNvPr>
          <p:cNvSpPr/>
          <p:nvPr/>
        </p:nvSpPr>
        <p:spPr>
          <a:xfrm>
            <a:off x="11318" y="4798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Dagger, usually deterministic policy)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BA8A7-C49F-494B-A1CD-5767CD5D3D85}"/>
              </a:ext>
            </a:extLst>
          </p:cNvPr>
          <p:cNvSpPr/>
          <p:nvPr/>
        </p:nvSpPr>
        <p:spPr>
          <a:xfrm>
            <a:off x="5994674" y="4798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(stochastic policy)</a:t>
            </a:r>
          </a:p>
        </p:txBody>
      </p:sp>
    </p:spTree>
    <p:extLst>
      <p:ext uri="{BB962C8B-B14F-4D97-AF65-F5344CB8AC3E}">
        <p14:creationId xmlns:p14="http://schemas.microsoft.com/office/powerpoint/2010/main" val="4026718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1CE4C7A-B0BA-4799-997D-85709E95B850}"/>
              </a:ext>
            </a:extLst>
          </p:cNvPr>
          <p:cNvSpPr/>
          <p:nvPr/>
        </p:nvSpPr>
        <p:spPr>
          <a:xfrm>
            <a:off x="6500191" y="3624470"/>
            <a:ext cx="5287618" cy="19480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18" y="81100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Two views in imitation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3891B-655A-4B41-94C8-025A3E794164}"/>
              </a:ext>
            </a:extLst>
          </p:cNvPr>
          <p:cNvSpPr txBox="1">
            <a:spLocks/>
          </p:cNvSpPr>
          <p:nvPr/>
        </p:nvSpPr>
        <p:spPr>
          <a:xfrm>
            <a:off x="3845891" y="3853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Match the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expert distribution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7274F5-3601-4EB5-870A-1F6EA1172162}"/>
              </a:ext>
            </a:extLst>
          </p:cNvPr>
          <p:cNvSpPr txBox="1">
            <a:spLocks/>
          </p:cNvSpPr>
          <p:nvPr/>
        </p:nvSpPr>
        <p:spPr>
          <a:xfrm>
            <a:off x="-2137465" y="3863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Supervised learning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 actions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F1181-6E92-4117-AF59-1AF7CE172A90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3120335" y="2136570"/>
            <a:ext cx="2986983" cy="17267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20C16-ED1C-4EEA-9152-B9CA69392866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6107318" y="2136570"/>
            <a:ext cx="2996373" cy="171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3B2FE7-CEC9-49AA-B7F7-584089D6C0F7}"/>
              </a:ext>
            </a:extLst>
          </p:cNvPr>
          <p:cNvSpPr/>
          <p:nvPr/>
        </p:nvSpPr>
        <p:spPr>
          <a:xfrm>
            <a:off x="11318" y="4798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Dagger, usually deterministic policy)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32B7-2D9A-447B-AB9E-2053BFCB6D19}"/>
              </a:ext>
            </a:extLst>
          </p:cNvPr>
          <p:cNvSpPr/>
          <p:nvPr/>
        </p:nvSpPr>
        <p:spPr>
          <a:xfrm>
            <a:off x="5994674" y="4798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(stochastic policy)</a:t>
            </a:r>
          </a:p>
        </p:txBody>
      </p:sp>
    </p:spTree>
    <p:extLst>
      <p:ext uri="{BB962C8B-B14F-4D97-AF65-F5344CB8AC3E}">
        <p14:creationId xmlns:p14="http://schemas.microsoft.com/office/powerpoint/2010/main" val="223172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E2272-2113-4E69-B938-CC356CE52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13602" r="15531" b="8686"/>
          <a:stretch/>
        </p:blipFill>
        <p:spPr>
          <a:xfrm>
            <a:off x="230908" y="932872"/>
            <a:ext cx="10067637" cy="53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6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Direct Loss Minimization Inverse Optimal Control?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3891B-655A-4B41-94C8-025A3E794164}"/>
              </a:ext>
            </a:extLst>
          </p:cNvPr>
          <p:cNvSpPr txBox="1">
            <a:spLocks/>
          </p:cNvSpPr>
          <p:nvPr/>
        </p:nvSpPr>
        <p:spPr>
          <a:xfrm>
            <a:off x="850900" y="3747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both!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2230FD-1CAD-4BB8-925F-26770FFC4590}"/>
              </a:ext>
            </a:extLst>
          </p:cNvPr>
          <p:cNvSpPr txBox="1">
            <a:spLocks/>
          </p:cNvSpPr>
          <p:nvPr/>
        </p:nvSpPr>
        <p:spPr>
          <a:xfrm>
            <a:off x="825500" y="50157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Key insight: When viewing Imitation Learning as an inverse optimal control problem with the goal of matching an expert distribution, we can leverage reinforcement learning and solve the problem as a policy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492883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Optimal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2CFF-BA1B-4124-BE09-7EC2DA0E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0" y="1841856"/>
            <a:ext cx="10596060" cy="40445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16FD5-CDAE-40CD-826E-4D80EB922A0E}"/>
              </a:ext>
            </a:extLst>
          </p:cNvPr>
          <p:cNvSpPr txBox="1"/>
          <p:nvPr/>
        </p:nvSpPr>
        <p:spPr>
          <a:xfrm>
            <a:off x="9117555" y="2432050"/>
            <a:ext cx="250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Cost(terminal state)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5886450" y="243205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3848100" y="5467350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D94A81-0D29-40E1-AFE2-DC2B55081927}"/>
              </a:ext>
            </a:extLst>
          </p:cNvPr>
          <p:cNvSpPr txBox="1">
            <a:spLocks/>
          </p:cNvSpPr>
          <p:nvPr/>
        </p:nvSpPr>
        <p:spPr>
          <a:xfrm>
            <a:off x="50800" y="6477000"/>
            <a:ext cx="370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Control: What do we optimize? Advance Robotics Lecture 8 Notes – Nathan Ratliff</a:t>
            </a:r>
          </a:p>
        </p:txBody>
      </p:sp>
    </p:spTree>
    <p:extLst>
      <p:ext uri="{BB962C8B-B14F-4D97-AF65-F5344CB8AC3E}">
        <p14:creationId xmlns:p14="http://schemas.microsoft.com/office/powerpoint/2010/main" val="1530772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Optimal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2CFF-BA1B-4124-BE09-7EC2DA0E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0" y="1841856"/>
            <a:ext cx="10596060" cy="40445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16FD5-CDAE-40CD-826E-4D80EB922A0E}"/>
              </a:ext>
            </a:extLst>
          </p:cNvPr>
          <p:cNvSpPr txBox="1"/>
          <p:nvPr/>
        </p:nvSpPr>
        <p:spPr>
          <a:xfrm>
            <a:off x="9117555" y="2432050"/>
            <a:ext cx="250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Cost(terminal state)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5886450" y="243205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3848100" y="5467350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A4E1-7E16-4451-AA60-EE5EB8F5562E}"/>
              </a:ext>
            </a:extLst>
          </p:cNvPr>
          <p:cNvSpPr txBox="1"/>
          <p:nvPr/>
        </p:nvSpPr>
        <p:spPr>
          <a:xfrm>
            <a:off x="6584950" y="3789918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parameterize cost function?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4BD6527-6451-4932-AE7C-E18D8F6DFB39}"/>
              </a:ext>
            </a:extLst>
          </p:cNvPr>
          <p:cNvSpPr txBox="1">
            <a:spLocks/>
          </p:cNvSpPr>
          <p:nvPr/>
        </p:nvSpPr>
        <p:spPr>
          <a:xfrm>
            <a:off x="50800" y="6470650"/>
            <a:ext cx="370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Control: What do we optimize? Advance Robotics Lecture 8 Notes – Nathan Ratliff</a:t>
            </a:r>
          </a:p>
        </p:txBody>
      </p:sp>
    </p:spTree>
    <p:extLst>
      <p:ext uri="{BB962C8B-B14F-4D97-AF65-F5344CB8AC3E}">
        <p14:creationId xmlns:p14="http://schemas.microsoft.com/office/powerpoint/2010/main" val="906180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93848-565B-4A8D-8B23-0B5F0B377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7"/>
          <a:stretch/>
        </p:blipFill>
        <p:spPr>
          <a:xfrm>
            <a:off x="2169007" y="2536825"/>
            <a:ext cx="7617723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Optimal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6907695" y="249455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Costs(state,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4145445" y="5196443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A4E1-7E16-4451-AA60-EE5EB8F5562E}"/>
              </a:ext>
            </a:extLst>
          </p:cNvPr>
          <p:cNvSpPr txBox="1"/>
          <p:nvPr/>
        </p:nvSpPr>
        <p:spPr>
          <a:xfrm>
            <a:off x="5223565" y="1001276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combination of non-linear costs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A860F20-37B0-4422-B464-B4FFD9419603}"/>
              </a:ext>
            </a:extLst>
          </p:cNvPr>
          <p:cNvSpPr txBox="1">
            <a:spLocks/>
          </p:cNvSpPr>
          <p:nvPr/>
        </p:nvSpPr>
        <p:spPr>
          <a:xfrm>
            <a:off x="50800" y="6464300"/>
            <a:ext cx="370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Control: What do we optimize? Advance Robotics Lecture 8 Notes – Nathan Ratliff</a:t>
            </a:r>
          </a:p>
        </p:txBody>
      </p:sp>
    </p:spTree>
    <p:extLst>
      <p:ext uri="{BB962C8B-B14F-4D97-AF65-F5344CB8AC3E}">
        <p14:creationId xmlns:p14="http://schemas.microsoft.com/office/powerpoint/2010/main" val="1391905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93848-565B-4A8D-8B23-0B5F0B377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7"/>
          <a:stretch/>
        </p:blipFill>
        <p:spPr>
          <a:xfrm>
            <a:off x="2169007" y="2536825"/>
            <a:ext cx="7617723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Optimal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6907695" y="249455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Costs(state,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4145445" y="5196443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A4E1-7E16-4451-AA60-EE5EB8F5562E}"/>
              </a:ext>
            </a:extLst>
          </p:cNvPr>
          <p:cNvSpPr txBox="1"/>
          <p:nvPr/>
        </p:nvSpPr>
        <p:spPr>
          <a:xfrm>
            <a:off x="5223565" y="1001276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combination of non-linear costs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A860F20-37B0-4422-B464-B4FFD9419603}"/>
              </a:ext>
            </a:extLst>
          </p:cNvPr>
          <p:cNvSpPr txBox="1">
            <a:spLocks/>
          </p:cNvSpPr>
          <p:nvPr/>
        </p:nvSpPr>
        <p:spPr>
          <a:xfrm>
            <a:off x="50800" y="6464300"/>
            <a:ext cx="370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Control: What do we optimize? Advance Robotics Lecture 8 Notes – Nathan Ratliff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3F771-F7F9-4ECB-83C5-82623E56F2D3}"/>
              </a:ext>
            </a:extLst>
          </p:cNvPr>
          <p:cNvSpPr txBox="1"/>
          <p:nvPr/>
        </p:nvSpPr>
        <p:spPr>
          <a:xfrm>
            <a:off x="4704441" y="1357611"/>
            <a:ext cx="477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Expressive, but large number of parameters: how to determine coefficients?</a:t>
            </a:r>
          </a:p>
        </p:txBody>
      </p:sp>
    </p:spTree>
    <p:extLst>
      <p:ext uri="{BB962C8B-B14F-4D97-AF65-F5344CB8AC3E}">
        <p14:creationId xmlns:p14="http://schemas.microsoft.com/office/powerpoint/2010/main" val="363418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93848-565B-4A8D-8B23-0B5F0B377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62"/>
          <a:stretch/>
        </p:blipFill>
        <p:spPr>
          <a:xfrm>
            <a:off x="2009987" y="2536825"/>
            <a:ext cx="757134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Inverse Optimal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6748674" y="249455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Costs(state,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3986424" y="5196443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B2424-A936-4C2C-9034-B8BAB127ACD0}"/>
              </a:ext>
            </a:extLst>
          </p:cNvPr>
          <p:cNvSpPr txBox="1"/>
          <p:nvPr/>
        </p:nvSpPr>
        <p:spPr>
          <a:xfrm>
            <a:off x="3783417" y="1357611"/>
            <a:ext cx="477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Expressive, but large number of parameters: how to determine coefficients?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BD926-CB5B-438B-9B71-0C9A7B3A1350}"/>
              </a:ext>
            </a:extLst>
          </p:cNvPr>
          <p:cNvSpPr txBox="1"/>
          <p:nvPr/>
        </p:nvSpPr>
        <p:spPr>
          <a:xfrm>
            <a:off x="3772086" y="1961712"/>
            <a:ext cx="40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combination of non-linear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D678D-B282-4765-9D6F-94421BA584A8}"/>
              </a:ext>
            </a:extLst>
          </p:cNvPr>
          <p:cNvSpPr txBox="1"/>
          <p:nvPr/>
        </p:nvSpPr>
        <p:spPr>
          <a:xfrm>
            <a:off x="8391663" y="1711803"/>
            <a:ext cx="261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4171792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671006A-E046-4E07-9076-B1080F0EEB30}"/>
              </a:ext>
            </a:extLst>
          </p:cNvPr>
          <p:cNvSpPr txBox="1"/>
          <p:nvPr/>
        </p:nvSpPr>
        <p:spPr>
          <a:xfrm>
            <a:off x="7747332" y="3930230"/>
            <a:ext cx="413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Trajectory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(sequence of state action pairs)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93848-565B-4A8D-8B23-0B5F0B377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62"/>
          <a:stretch/>
        </p:blipFill>
        <p:spPr>
          <a:xfrm>
            <a:off x="55290" y="2536825"/>
            <a:ext cx="757134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Inverse Optimal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04675-888C-45B2-9EBE-EB0F223F78BB}"/>
              </a:ext>
            </a:extLst>
          </p:cNvPr>
          <p:cNvSpPr txBox="1"/>
          <p:nvPr/>
        </p:nvSpPr>
        <p:spPr>
          <a:xfrm>
            <a:off x="4793977" y="249455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Costs(state,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71A69-AD42-4893-8718-CF5C51B329B3}"/>
              </a:ext>
            </a:extLst>
          </p:cNvPr>
          <p:cNvSpPr txBox="1"/>
          <p:nvPr/>
        </p:nvSpPr>
        <p:spPr>
          <a:xfrm>
            <a:off x="2031727" y="5196443"/>
            <a:ext cx="32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Deterministic Physics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B2424-A936-4C2C-9034-B8BAB127ACD0}"/>
              </a:ext>
            </a:extLst>
          </p:cNvPr>
          <p:cNvSpPr txBox="1"/>
          <p:nvPr/>
        </p:nvSpPr>
        <p:spPr>
          <a:xfrm>
            <a:off x="1828720" y="1357611"/>
            <a:ext cx="477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Expressive, but large number of parameters: how to determine coefficients?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BD926-CB5B-438B-9B71-0C9A7B3A1350}"/>
              </a:ext>
            </a:extLst>
          </p:cNvPr>
          <p:cNvSpPr txBox="1"/>
          <p:nvPr/>
        </p:nvSpPr>
        <p:spPr>
          <a:xfrm>
            <a:off x="1817389" y="1961712"/>
            <a:ext cx="407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combination of non-linear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D678D-B282-4765-9D6F-94421BA584A8}"/>
              </a:ext>
            </a:extLst>
          </p:cNvPr>
          <p:cNvSpPr txBox="1"/>
          <p:nvPr/>
        </p:nvSpPr>
        <p:spPr>
          <a:xfrm>
            <a:off x="6436966" y="1711803"/>
            <a:ext cx="261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7E609E-F374-4AEF-A2F0-93031BDE9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0" t="1" r="22769" b="648"/>
          <a:stretch/>
        </p:blipFill>
        <p:spPr>
          <a:xfrm>
            <a:off x="9139034" y="2871246"/>
            <a:ext cx="2324100" cy="105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068CC3-39B5-4D6F-96D4-ABD7F9B6C951}"/>
              </a:ext>
            </a:extLst>
          </p:cNvPr>
          <p:cNvSpPr txBox="1"/>
          <p:nvPr/>
        </p:nvSpPr>
        <p:spPr>
          <a:xfrm>
            <a:off x="9460038" y="1634635"/>
            <a:ext cx="261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Structured Prediction Problem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BDB8F-61E2-420E-B616-3D895C231D9E}"/>
              </a:ext>
            </a:extLst>
          </p:cNvPr>
          <p:cNvSpPr txBox="1"/>
          <p:nvPr/>
        </p:nvSpPr>
        <p:spPr>
          <a:xfrm>
            <a:off x="8706737" y="3928146"/>
            <a:ext cx="137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coefficients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B903E-581B-4AE7-AA54-46EDB9560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3" r="70137" b="-46563"/>
          <a:stretch/>
        </p:blipFill>
        <p:spPr>
          <a:xfrm>
            <a:off x="8028335" y="2863890"/>
            <a:ext cx="715619" cy="157348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A5BE52C-B242-4014-9590-33D894AAFAA8}"/>
              </a:ext>
            </a:extLst>
          </p:cNvPr>
          <p:cNvSpPr/>
          <p:nvPr/>
        </p:nvSpPr>
        <p:spPr>
          <a:xfrm>
            <a:off x="10436087" y="3355419"/>
            <a:ext cx="198783" cy="40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44AD4C-FD86-44F0-AD68-8874D5BAE106}"/>
              </a:ext>
            </a:extLst>
          </p:cNvPr>
          <p:cNvSpPr txBox="1"/>
          <p:nvPr/>
        </p:nvSpPr>
        <p:spPr>
          <a:xfrm>
            <a:off x="9717160" y="3916583"/>
            <a:ext cx="137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4067351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Direct Loss Update Rule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E422-C583-4F28-BF20-98A528DC1E2A}"/>
              </a:ext>
            </a:extLst>
          </p:cNvPr>
          <p:cNvSpPr txBox="1"/>
          <p:nvPr/>
        </p:nvSpPr>
        <p:spPr>
          <a:xfrm>
            <a:off x="517524" y="3932118"/>
            <a:ext cx="55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the trajectory that has a bad score and bad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14504-6903-4B92-93A9-CD41ACF4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170542"/>
            <a:ext cx="5791200" cy="5169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45BA56-7595-49AA-94B0-EF544A550A6C}"/>
              </a:ext>
            </a:extLst>
          </p:cNvPr>
          <p:cNvSpPr/>
          <p:nvPr/>
        </p:nvSpPr>
        <p:spPr>
          <a:xfrm>
            <a:off x="152401" y="3117850"/>
            <a:ext cx="425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F9F1A-B264-40F1-AEEC-AB73A21EFFE6}"/>
              </a:ext>
            </a:extLst>
          </p:cNvPr>
          <p:cNvSpPr/>
          <p:nvPr/>
        </p:nvSpPr>
        <p:spPr>
          <a:xfrm>
            <a:off x="1339851" y="3170542"/>
            <a:ext cx="2476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B2546-DD42-4C2D-9F8F-45B1F22C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2944436"/>
            <a:ext cx="5362575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360E6-7E09-40F4-BE34-B718362D1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175" y="3031440"/>
            <a:ext cx="1809750" cy="819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93EE8C-C57E-4B39-BE74-79C9F529382D}"/>
              </a:ext>
            </a:extLst>
          </p:cNvPr>
          <p:cNvSpPr txBox="1"/>
          <p:nvPr/>
        </p:nvSpPr>
        <p:spPr>
          <a:xfrm>
            <a:off x="6311901" y="3932118"/>
            <a:ext cx="527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Penalize features in the worst trajectory defined as high score and high loss that are different from the example</a:t>
            </a:r>
          </a:p>
        </p:txBody>
      </p:sp>
    </p:spTree>
    <p:extLst>
      <p:ext uri="{BB962C8B-B14F-4D97-AF65-F5344CB8AC3E}">
        <p14:creationId xmlns:p14="http://schemas.microsoft.com/office/powerpoint/2010/main" val="991374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Direct Loss Minimization Inverse Optimal Control?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3891B-655A-4B41-94C8-025A3E794164}"/>
              </a:ext>
            </a:extLst>
          </p:cNvPr>
          <p:cNvSpPr txBox="1">
            <a:spLocks/>
          </p:cNvSpPr>
          <p:nvPr/>
        </p:nvSpPr>
        <p:spPr>
          <a:xfrm>
            <a:off x="825500" y="50157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Key insight: When viewing Imitation Learning as an inverse optimal control problem with the goal of matching an expert distribution, we can leverage reinforcement learning and solve the problem as a policy search 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3E0F48-EF5F-4062-91EA-B4CAF51FF2B2}"/>
              </a:ext>
            </a:extLst>
          </p:cNvPr>
          <p:cNvSpPr txBox="1">
            <a:spLocks/>
          </p:cNvSpPr>
          <p:nvPr/>
        </p:nvSpPr>
        <p:spPr>
          <a:xfrm>
            <a:off x="990600" y="381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both!</a:t>
            </a:r>
          </a:p>
        </p:txBody>
      </p:sp>
    </p:spTree>
    <p:extLst>
      <p:ext uri="{BB962C8B-B14F-4D97-AF65-F5344CB8AC3E}">
        <p14:creationId xmlns:p14="http://schemas.microsoft.com/office/powerpoint/2010/main" val="2826857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275907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Direct Loss Minimization Inverse Optimal Control?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13891B-655A-4B41-94C8-025A3E794164}"/>
              </a:ext>
            </a:extLst>
          </p:cNvPr>
          <p:cNvSpPr txBox="1">
            <a:spLocks/>
          </p:cNvSpPr>
          <p:nvPr/>
        </p:nvSpPr>
        <p:spPr>
          <a:xfrm>
            <a:off x="825500" y="50157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571500" marR="0" lvl="0" indent="-5715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IL to regularize RL</a:t>
            </a:r>
          </a:p>
          <a:p>
            <a:pPr marL="571500" marR="0" lvl="0" indent="-57150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Noisy and partial expert Examples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3E0F48-EF5F-4062-91EA-B4CAF51FF2B2}"/>
              </a:ext>
            </a:extLst>
          </p:cNvPr>
          <p:cNvSpPr txBox="1">
            <a:spLocks/>
          </p:cNvSpPr>
          <p:nvPr/>
        </p:nvSpPr>
        <p:spPr>
          <a:xfrm>
            <a:off x="990600" y="381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both!</a:t>
            </a:r>
          </a:p>
        </p:txBody>
      </p:sp>
    </p:spTree>
    <p:extLst>
      <p:ext uri="{BB962C8B-B14F-4D97-AF65-F5344CB8AC3E}">
        <p14:creationId xmlns:p14="http://schemas.microsoft.com/office/powerpoint/2010/main" val="386481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5D378-EB54-466B-9B60-A8B16FD72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13199" r="15682" b="8013"/>
          <a:stretch/>
        </p:blipFill>
        <p:spPr>
          <a:xfrm>
            <a:off x="230908" y="905164"/>
            <a:ext cx="10049165" cy="5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8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728E-7790-4AEF-935D-58336867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5F22D-3C63-4D94-A4AF-73D7D5FF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86790-B9BD-4A55-9D0E-6A221214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3" r="2378" b="8383"/>
          <a:stretch/>
        </p:blipFill>
        <p:spPr>
          <a:xfrm>
            <a:off x="4118113" y="1428164"/>
            <a:ext cx="3727174" cy="54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F25F9-6309-47AE-B256-44E85CA36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4"/>
          <a:stretch/>
        </p:blipFill>
        <p:spPr>
          <a:xfrm>
            <a:off x="6728791" y="3104635"/>
            <a:ext cx="2612201" cy="60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02D05-2193-4EB6-8208-DE8895C9B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7" y="2515221"/>
            <a:ext cx="6219825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BA86F-579B-4BA2-BA90-454048D6A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287" y="4302605"/>
            <a:ext cx="638175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004A1-3A8B-430E-9E77-B79E94631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516" y="4816955"/>
            <a:ext cx="3333750" cy="48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C2E9-18E2-4A2C-8DB5-0DB38E91AFF0}"/>
              </a:ext>
            </a:extLst>
          </p:cNvPr>
          <p:cNvSpPr txBox="1"/>
          <p:nvPr/>
        </p:nvSpPr>
        <p:spPr>
          <a:xfrm>
            <a:off x="5689050" y="2136444"/>
            <a:ext cx="527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Maximum Likelihood Gradient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A4B12-371B-4720-B182-A0BD88B4B800}"/>
              </a:ext>
            </a:extLst>
          </p:cNvPr>
          <p:cNvSpPr txBox="1"/>
          <p:nvPr/>
        </p:nvSpPr>
        <p:spPr>
          <a:xfrm>
            <a:off x="5689052" y="3839349"/>
            <a:ext cx="527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Policy Search Gradient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690BE-8447-4011-873E-84C1FD1DE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30" y="4097817"/>
            <a:ext cx="3933825" cy="923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27A68-928C-48DA-A886-E592B19E47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437"/>
          <a:stretch/>
        </p:blipFill>
        <p:spPr>
          <a:xfrm>
            <a:off x="55525" y="2686234"/>
            <a:ext cx="5020057" cy="11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728E-7790-4AEF-935D-58336867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5F22D-3C63-4D94-A4AF-73D7D5FF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BA86F-579B-4BA2-BA90-454048D6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87" y="1903964"/>
            <a:ext cx="638175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004A1-3A8B-430E-9E77-B79E94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16" y="2418314"/>
            <a:ext cx="3333750" cy="48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A4B12-371B-4720-B182-A0BD88B4B800}"/>
              </a:ext>
            </a:extLst>
          </p:cNvPr>
          <p:cNvSpPr txBox="1"/>
          <p:nvPr/>
        </p:nvSpPr>
        <p:spPr>
          <a:xfrm>
            <a:off x="5689052" y="1440708"/>
            <a:ext cx="527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Policy Search Gradient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6690BE-8447-4011-873E-84C1FD1D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0" y="1699176"/>
            <a:ext cx="3933825" cy="923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26FF5C-8E18-441E-AF21-7B9F961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0" y="3183456"/>
            <a:ext cx="49339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3E8F2-F7C1-4014-8F52-ABAB9676E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767" y="3911082"/>
            <a:ext cx="3366466" cy="28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91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1BB9-5BCB-4C36-A5B4-07D2257B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71127-EB56-4E5E-B21A-C5A79F39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E52C3-91F0-4AF8-A39E-F0C8AE2B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75" y="1862137"/>
            <a:ext cx="5022850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9B0AA-5742-4D77-BF7C-9D5BBF84BBF3}"/>
              </a:ext>
            </a:extLst>
          </p:cNvPr>
          <p:cNvSpPr txBox="1"/>
          <p:nvPr/>
        </p:nvSpPr>
        <p:spPr>
          <a:xfrm>
            <a:off x="3306762" y="4545011"/>
            <a:ext cx="557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State: 11 DOF (joints), 11 velocities, 11 accelerations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 Function: 25 penalties, several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054FA-B894-4AD6-864B-22222D0E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5443537"/>
            <a:ext cx="6096000" cy="109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BB3EB8-B438-4E38-88FB-F39B420D82F5}"/>
              </a:ext>
            </a:extLst>
          </p:cNvPr>
          <p:cNvSpPr txBox="1"/>
          <p:nvPr/>
        </p:nvSpPr>
        <p:spPr>
          <a:xfrm>
            <a:off x="3332162" y="5141911"/>
            <a:ext cx="557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Imitation Loss:</a:t>
            </a:r>
          </a:p>
        </p:txBody>
      </p:sp>
    </p:spTree>
    <p:extLst>
      <p:ext uri="{BB962C8B-B14F-4D97-AF65-F5344CB8AC3E}">
        <p14:creationId xmlns:p14="http://schemas.microsoft.com/office/powerpoint/2010/main" val="26747905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80705AD-7F4E-4425-A192-03204BD04404}"/>
              </a:ext>
            </a:extLst>
          </p:cNvPr>
          <p:cNvSpPr txBox="1">
            <a:spLocks/>
          </p:cNvSpPr>
          <p:nvPr/>
        </p:nvSpPr>
        <p:spPr>
          <a:xfrm>
            <a:off x="50800" y="6464300"/>
            <a:ext cx="370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Inverse Optimal Control: What do we optimize? Advance Robotics Lecture 8 Notes – Nathan Ratliff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0E2F5-C21C-46DC-A098-1BBC6A37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60" y="1690688"/>
            <a:ext cx="12192000" cy="1720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1E1E5-E893-4A9D-8F01-83B978AA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4" y="3551489"/>
            <a:ext cx="3791503" cy="1265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57611-5BB0-4B91-BE98-78AED761B508}"/>
              </a:ext>
            </a:extLst>
          </p:cNvPr>
          <p:cNvSpPr txBox="1"/>
          <p:nvPr/>
        </p:nvSpPr>
        <p:spPr>
          <a:xfrm>
            <a:off x="1060174" y="3244334"/>
            <a:ext cx="278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RIEMMO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C1E5A-32EA-455B-B116-4AF49A1D8D5D}"/>
              </a:ext>
            </a:extLst>
          </p:cNvPr>
          <p:cNvSpPr txBox="1"/>
          <p:nvPr/>
        </p:nvSpPr>
        <p:spPr>
          <a:xfrm>
            <a:off x="7277928" y="3296759"/>
            <a:ext cx="2782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CMA-ES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Genetic Algorithm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Optimization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 sampled from multivariate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59262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15296F-2AFF-4EBF-B22F-D06C74A9A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122363"/>
            <a:ext cx="7753350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E3D40-1852-455B-A880-6CF523BE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5867-48D4-498C-8553-6A2D244D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00EE3-BA57-4DD8-B7C3-C0B1B53A410D}"/>
              </a:ext>
            </a:extLst>
          </p:cNvPr>
          <p:cNvSpPr txBox="1"/>
          <p:nvPr/>
        </p:nvSpPr>
        <p:spPr>
          <a:xfrm>
            <a:off x="495300" y="2159000"/>
            <a:ext cx="394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A: Motion Type 1, Imitation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B: Motion Type 1, Combined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C: Motion Type 2, Imitation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D: Motion Type 2, Combined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74E91-71D4-47E2-9125-D2B504BAABCD}"/>
              </a:ext>
            </a:extLst>
          </p:cNvPr>
          <p:cNvSpPr txBox="1"/>
          <p:nvPr/>
        </p:nvSpPr>
        <p:spPr>
          <a:xfrm>
            <a:off x="120650" y="3517544"/>
            <a:ext cx="431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Set 1: High obstacle avoidance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Set 2: Low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3927672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B73A-E0E0-41C8-9B3C-7F3309FD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2723-A981-4D9B-9B5F-EE8972964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results for non-IL loss objective</a:t>
            </a:r>
          </a:p>
          <a:p>
            <a:r>
              <a:rPr lang="en-US" dirty="0"/>
              <a:t>Reproducibility: Experimental Design vague and unclear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33CCB-3910-4E8A-B372-B31CFE6A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094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B73A-E0E0-41C8-9B3C-7F3309FD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2723-A981-4D9B-9B5F-EE8972964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additional objectives</a:t>
            </a:r>
          </a:p>
          <a:p>
            <a:r>
              <a:rPr lang="en-US" dirty="0"/>
              <a:t>Time-dependent objectives</a:t>
            </a:r>
          </a:p>
          <a:p>
            <a:r>
              <a:rPr lang="en-US" dirty="0"/>
              <a:t>Imitation Loss Metric</a:t>
            </a:r>
          </a:p>
          <a:p>
            <a:r>
              <a:rPr lang="en-US" dirty="0"/>
              <a:t>Dynamic loss weighting over training time (decay IL loss)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33CCB-3910-4E8A-B372-B31CFE6A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A5157-336D-4431-8C59-595B01E6B2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4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BEEB3-36B0-4636-B6BD-6868C799C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t="13602" r="15833" b="7744"/>
          <a:stretch/>
        </p:blipFill>
        <p:spPr>
          <a:xfrm>
            <a:off x="314036" y="932872"/>
            <a:ext cx="9947564" cy="53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0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1791</Words>
  <Application>Microsoft Office PowerPoint</Application>
  <PresentationFormat>Widescreen</PresentationFormat>
  <Paragraphs>407</Paragraphs>
  <Slides>86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scale cost function learning for path planning using deep inverse reinforcement learning Wulfmeier et. al (IJRR 2017)</vt:lpstr>
      <vt:lpstr>Motivation for IRL</vt:lpstr>
      <vt:lpstr>Motivation for Maximum Entropy Deep Inverse Reinforcement Learning (MEDIRL)</vt:lpstr>
      <vt:lpstr>Maximum Entropy (MaxEnt)</vt:lpstr>
      <vt:lpstr>Principle of Maximum Entropy for Trajectories</vt:lpstr>
      <vt:lpstr>Principle of Maximum Entropy for Trajectories</vt:lpstr>
      <vt:lpstr>Maximum Entropy Inverse Reinforcement Learning (MaxEnt IRL)</vt:lpstr>
      <vt:lpstr>Linear MaxEnt IRL vs. MEDIRL </vt:lpstr>
      <vt:lpstr>MEDIRL Main Algorithm</vt:lpstr>
      <vt:lpstr>MEDIRL Main Algorithm</vt:lpstr>
      <vt:lpstr>Benchmarking</vt:lpstr>
      <vt:lpstr>Benchmarking</vt:lpstr>
      <vt:lpstr>Proposed Network Architectures</vt:lpstr>
      <vt:lpstr>Large-scale Demonstration</vt:lpstr>
      <vt:lpstr>Network Input Data</vt:lpstr>
      <vt:lpstr>Evaluation</vt:lpstr>
      <vt:lpstr>Robustness to Systematic Noise</vt:lpstr>
      <vt:lpstr>Pretraining</vt:lpstr>
      <vt:lpstr>Limitations</vt:lpstr>
      <vt:lpstr>Active Preference-Based Learning of Reward Functions</vt:lpstr>
      <vt:lpstr>Solving For Rewards</vt:lpstr>
      <vt:lpstr>Preference Based Learning</vt:lpstr>
      <vt:lpstr>Problem Statement: Autonomous Driving</vt:lpstr>
      <vt:lpstr>Reward Function</vt:lpstr>
      <vt:lpstr>Preference</vt:lpstr>
      <vt:lpstr>Weight Update</vt:lpstr>
      <vt:lpstr>Obtaining Weights</vt:lpstr>
      <vt:lpstr>Generate Trajectories</vt:lpstr>
      <vt:lpstr>Algorithm Summary</vt:lpstr>
      <vt:lpstr>Algorithm Summary</vt:lpstr>
      <vt:lpstr>Algorithm Summary</vt:lpstr>
      <vt:lpstr>Algorithm Summary</vt:lpstr>
      <vt:lpstr>Algorithm Summary</vt:lpstr>
      <vt:lpstr>Results</vt:lpstr>
      <vt:lpstr>Results</vt:lpstr>
      <vt:lpstr>Results</vt:lpstr>
      <vt:lpstr>Limitations</vt:lpstr>
      <vt:lpstr>Direct Loss Minimization Inverse Optimal Control </vt:lpstr>
      <vt:lpstr>What is the most compact representation to specify a task?</vt:lpstr>
      <vt:lpstr>What is the most compact representation to specify a task?</vt:lpstr>
      <vt:lpstr>What is the usual cost function in reinforcement learning?</vt:lpstr>
      <vt:lpstr>What is the usual cost function in reinforcement learning?</vt:lpstr>
      <vt:lpstr>Two views in imitation learning</vt:lpstr>
      <vt:lpstr>Two views in imitation learning</vt:lpstr>
      <vt:lpstr>Direct Loss Minimization Inverse Optimal Control?</vt:lpstr>
      <vt:lpstr>Optimal Control</vt:lpstr>
      <vt:lpstr>Optimal Control</vt:lpstr>
      <vt:lpstr>Optimal Control</vt:lpstr>
      <vt:lpstr>Optimal Control</vt:lpstr>
      <vt:lpstr>Inverse Optimal Control</vt:lpstr>
      <vt:lpstr>Inverse Optimal Control</vt:lpstr>
      <vt:lpstr>Direct Loss Update Rule</vt:lpstr>
      <vt:lpstr>Direct Loss Minimization Inverse Optimal Control?</vt:lpstr>
      <vt:lpstr>Direct Loss Minimization Inverse Optimal Control?</vt:lpstr>
      <vt:lpstr>Example</vt:lpstr>
      <vt:lpstr>Example</vt:lpstr>
      <vt:lpstr>Experiments</vt:lpstr>
      <vt:lpstr>Pipeline</vt:lpstr>
      <vt:lpstr>Results</vt:lpstr>
      <vt:lpstr>Paper Flaws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Shkurti</dc:creator>
  <cp:lastModifiedBy>Florian Shkurti</cp:lastModifiedBy>
  <cp:revision>4</cp:revision>
  <dcterms:created xsi:type="dcterms:W3CDTF">2019-02-15T21:22:07Z</dcterms:created>
  <dcterms:modified xsi:type="dcterms:W3CDTF">2019-02-15T16:43:33Z</dcterms:modified>
</cp:coreProperties>
</file>